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13.png" ContentType="image/png"/>
  <Override PartName="/ppt/media/image1.png" ContentType="image/png"/>
  <Override PartName="/ppt/media/image38.png" ContentType="image/png"/>
  <Override PartName="/ppt/media/image8.png" ContentType="image/png"/>
  <Override PartName="/ppt/media/image49.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31.png" ContentType="image/png"/>
  <Override PartName="/ppt/media/image68.png" ContentType="image/png"/>
  <Override PartName="/ppt/media/image66.png" ContentType="image/png"/>
  <Override PartName="/ppt/media/image79.png" ContentType="image/png"/>
  <Override PartName="/ppt/media/image67.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25.png" ContentType="image/png"/>
  <Override PartName="/ppt/media/image2.png" ContentType="image/png"/>
  <Override PartName="/ppt/media/image14.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94.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92.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9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75.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50.xml.rels" ContentType="application/vnd.openxmlformats-package.relationships+xml"/>
  <Override PartName="/ppt/slides/_rels/slide99.xml.rels" ContentType="application/vnd.openxmlformats-package.relationships+xml"/>
  <Override PartName="/ppt/slides/_rels/slide91.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45.xml.rels" ContentType="application/vnd.openxmlformats-package.relationships+xml"/>
  <Override PartName="/ppt/slides/_rels/slide98.xml.rels" ContentType="application/vnd.openxmlformats-package.relationships+xml"/>
  <Override PartName="/ppt/slides/_rels/slide9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63.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5.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8789A183-DA1A-43E6-BE25-4A4827327320}"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CAFC84F7-59B5-4F3D-93F7-37AD9DCFD472}"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67FF3445-DC14-4E38-831B-FEC1C68CFC6A}"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F1881766-EB19-4CA4-820D-1713A6089080}"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F0F4E495-D072-477F-BEEA-88A0D17BC95C}"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8C732C7A-BF43-467C-AE43-9B5C38A17965}"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2"/>
          </p:nvPr>
        </p:nvSpPr>
        <p:spPr/>
        <p:txBody>
          <a:bodyPr/>
          <a:p>
            <a:fld id="{913037B1-995D-45C3-ADEB-75FA3FB587F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CE95E640-CBFC-45D2-96DC-2A982EFEC0B8}"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EB5F6BF3-2E3E-4FDC-848F-F9D63C57A1D7}"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C8DE740D-07FE-40E3-B6FF-77BDD18B3A5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E4044EE5-A4F4-49A4-9395-EFA8E6CAA7D1}"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20415C38-2683-42D3-93D3-244E025AD9BD}"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A4F2721C-DC25-41AF-8660-EFD1014B5AC1}"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3478DFA0-3FE4-4577-9CBD-C31C7790A5CA}"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07D59858-61BB-4E95-9A39-D1865E6D4B26}"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2"/>
          </p:nvPr>
        </p:nvSpPr>
        <p:spPr/>
        <p:txBody>
          <a:bodyPr/>
          <a:p>
            <a:fld id="{3FD8EF90-424E-4522-812C-CBBB45166B57}"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2"/>
          </p:nvPr>
        </p:nvSpPr>
        <p:spPr/>
        <p:txBody>
          <a:bodyPr/>
          <a:p>
            <a:fld id="{FED82D8C-7199-4641-B868-6E9E24348DA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17177065-6681-4A29-80BC-F1F4F0DD1A6A}"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2"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3"/>
          </p:nvPr>
        </p:nvSpPr>
        <p:spPr/>
        <p:txBody>
          <a:bodyPr/>
          <a:p>
            <a:fld id="{096ED0CF-A92C-44D1-9399-A816C53146D7}"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4"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3"/>
          </p:nvPr>
        </p:nvSpPr>
        <p:spPr/>
        <p:txBody>
          <a:bodyPr/>
          <a:p>
            <a:fld id="{6131E6A7-3F74-4483-A3A8-6DFFD24CBBE7}"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6"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7"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3"/>
          </p:nvPr>
        </p:nvSpPr>
        <p:spPr/>
        <p:txBody>
          <a:bodyPr/>
          <a:p>
            <a:fld id="{064A069D-6644-4B1A-804B-9C96A2AC1F01}"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3"/>
          </p:nvPr>
        </p:nvSpPr>
        <p:spPr/>
        <p:txBody>
          <a:bodyPr/>
          <a:p>
            <a:fld id="{A398267D-49F4-467B-A5E3-0D9206511CA6}"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22D4877D-1529-4501-905E-9EF4499455B3}"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3"/>
          </p:nvPr>
        </p:nvSpPr>
        <p:spPr/>
        <p:txBody>
          <a:bodyPr/>
          <a:p>
            <a:fld id="{44BBA91B-8242-4839-801E-CA7CEAD1B9C2}"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2"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3"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5247D3AC-B56D-4F53-B62B-F727D7563EF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6"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7"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7250E210-F8ED-4FC7-9483-DC18C6F5EED3}"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0"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1"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973063CD-7B65-495F-B855-6E55213D4150}"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4"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3"/>
          </p:nvPr>
        </p:nvSpPr>
        <p:spPr/>
        <p:txBody>
          <a:bodyPr/>
          <a:p>
            <a:fld id="{6AC8D844-A7D9-4C95-964C-0F718961685B}"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6"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7"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8"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9"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3"/>
          </p:nvPr>
        </p:nvSpPr>
        <p:spPr/>
        <p:txBody>
          <a:bodyPr/>
          <a:p>
            <a:fld id="{D610B3D0-2F2B-4E04-BF3B-3BDE75C9537D}"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2"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3"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4"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5"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6"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3"/>
          </p:nvPr>
        </p:nvSpPr>
        <p:spPr/>
        <p:txBody>
          <a:bodyPr/>
          <a:p>
            <a:fld id="{9865ECC3-14AD-410F-B63F-8CEB4FB4756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52D88877-2847-445B-B448-9771F390A17B}"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390B0B2A-1B52-4D0D-825E-8528602EFED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8180CEA7-ABE5-4346-AFA3-F55BAAF5BF38}"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A91DC676-40B6-4DF7-B480-E82F05CA5077}"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0BBC4165-4823-4432-854D-A9B32AC5A059}"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7370A061-F461-45CE-AD3E-7B02DC4398D2}"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p>
            <a:r>
              <a:rPr b="0" lang="en-US" sz="5200" spc="-1" strike="noStrike">
                <a:solidFill>
                  <a:srgbClr val="000000"/>
                </a:solidFill>
                <a:latin typeface="Arial"/>
              </a:rPr>
              <a:t>Cl</a:t>
            </a:r>
            <a:r>
              <a:rPr b="0" lang="en-US" sz="5200" spc="-1" strike="noStrike">
                <a:solidFill>
                  <a:srgbClr val="000000"/>
                </a:solidFill>
                <a:latin typeface="Arial"/>
              </a:rPr>
              <a:t>ic</a:t>
            </a:r>
            <a:r>
              <a:rPr b="0" lang="en-US" sz="5200" spc="-1" strike="noStrike">
                <a:solidFill>
                  <a:srgbClr val="000000"/>
                </a:solidFill>
                <a:latin typeface="Arial"/>
              </a:rPr>
              <a:t>k </a:t>
            </a:r>
            <a:r>
              <a:rPr b="0" lang="en-US" sz="5200" spc="-1" strike="noStrike">
                <a:solidFill>
                  <a:srgbClr val="000000"/>
                </a:solidFill>
                <a:latin typeface="Arial"/>
              </a:rPr>
              <a:t>to </a:t>
            </a:r>
            <a:r>
              <a:rPr b="0" lang="en-US" sz="5200" spc="-1" strike="noStrike">
                <a:solidFill>
                  <a:srgbClr val="000000"/>
                </a:solidFill>
                <a:latin typeface="Arial"/>
              </a:rPr>
              <a:t>e</a:t>
            </a:r>
            <a:r>
              <a:rPr b="0" lang="en-US" sz="5200" spc="-1" strike="noStrike">
                <a:solidFill>
                  <a:srgbClr val="000000"/>
                </a:solidFill>
                <a:latin typeface="Arial"/>
              </a:rPr>
              <a:t>di</a:t>
            </a:r>
            <a:r>
              <a:rPr b="0" lang="en-US" sz="5200" spc="-1" strike="noStrike">
                <a:solidFill>
                  <a:srgbClr val="000000"/>
                </a:solidFill>
                <a:latin typeface="Arial"/>
              </a:rPr>
              <a:t>t </a:t>
            </a:r>
            <a:r>
              <a:rPr b="0" lang="en-US" sz="5200" spc="-1" strike="noStrike">
                <a:solidFill>
                  <a:srgbClr val="000000"/>
                </a:solidFill>
                <a:latin typeface="Arial"/>
              </a:rPr>
              <a:t>th</a:t>
            </a:r>
            <a:r>
              <a:rPr b="0" lang="en-US" sz="5200" spc="-1" strike="noStrike">
                <a:solidFill>
                  <a:srgbClr val="000000"/>
                </a:solidFill>
                <a:latin typeface="Arial"/>
              </a:rPr>
              <a:t>e </a:t>
            </a:r>
            <a:r>
              <a:rPr b="0" lang="en-US" sz="5200" spc="-1" strike="noStrike">
                <a:solidFill>
                  <a:srgbClr val="000000"/>
                </a:solidFill>
                <a:latin typeface="Arial"/>
              </a:rPr>
              <a:t>tit</a:t>
            </a:r>
            <a:r>
              <a:rPr b="0" lang="en-US" sz="5200" spc="-1" strike="noStrike">
                <a:solidFill>
                  <a:srgbClr val="000000"/>
                </a:solidFill>
                <a:latin typeface="Arial"/>
              </a:rPr>
              <a:t>le </a:t>
            </a:r>
            <a:r>
              <a:rPr b="0" lang="en-US" sz="5200" spc="-1" strike="noStrike">
                <a:solidFill>
                  <a:srgbClr val="000000"/>
                </a:solidFill>
                <a:latin typeface="Arial"/>
              </a:rPr>
              <a:t>te</a:t>
            </a:r>
            <a:r>
              <a:rPr b="0" lang="en-US" sz="5200" spc="-1" strike="noStrike">
                <a:solidFill>
                  <a:srgbClr val="000000"/>
                </a:solidFill>
                <a:latin typeface="Arial"/>
              </a:rPr>
              <a:t>xt </a:t>
            </a:r>
            <a:r>
              <a:rPr b="0" lang="en-US" sz="5200" spc="-1" strike="noStrike">
                <a:solidFill>
                  <a:srgbClr val="000000"/>
                </a:solidFill>
                <a:latin typeface="Arial"/>
              </a:rPr>
              <a:t>fo</a:t>
            </a:r>
            <a:r>
              <a:rPr b="0" lang="en-US" sz="5200" spc="-1" strike="noStrike">
                <a:solidFill>
                  <a:srgbClr val="000000"/>
                </a:solidFill>
                <a:latin typeface="Arial"/>
              </a:rPr>
              <a:t>r</a:t>
            </a:r>
            <a:r>
              <a:rPr b="0" lang="en-US" sz="5200" spc="-1" strike="noStrike">
                <a:solidFill>
                  <a:srgbClr val="000000"/>
                </a:solidFill>
                <a:latin typeface="Arial"/>
              </a:rPr>
              <a:t>m</a:t>
            </a:r>
            <a:r>
              <a:rPr b="0" lang="en-US" sz="5200" spc="-1" strike="noStrike">
                <a:solidFill>
                  <a:srgbClr val="000000"/>
                </a:solidFill>
                <a:latin typeface="Arial"/>
              </a:rPr>
              <a:t>at</a:t>
            </a:r>
            <a:endParaRPr b="0" lang="en-US"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fr" sz="1000" spc="-1" strike="noStrike">
                <a:solidFill>
                  <a:srgbClr val="595959"/>
                </a:solidFill>
                <a:latin typeface="Arial"/>
                <a:ea typeface="Arial"/>
              </a:defRPr>
            </a:lvl1pPr>
          </a:lstStyle>
          <a:p>
            <a:pPr algn="r">
              <a:lnSpc>
                <a:spcPct val="100000"/>
              </a:lnSpc>
              <a:buNone/>
              <a:tabLst>
                <a:tab algn="l" pos="0"/>
              </a:tabLst>
            </a:pPr>
            <a:fld id="{9CC092E9-12D7-4245-B32B-E61F9DF11C80}" type="slidenum">
              <a:rPr b="0" lang="fr" sz="1000" spc="-1" strike="noStrike">
                <a:solidFill>
                  <a:srgbClr val="595959"/>
                </a:solidFill>
                <a:latin typeface="Arial"/>
                <a:ea typeface="Arial"/>
              </a:rPr>
              <a:t>&lt;number&gt;</a:t>
            </a:fld>
            <a:endParaRPr b="0" lang="en-US"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fr" sz="1000" spc="-1" strike="noStrike">
                <a:solidFill>
                  <a:srgbClr val="595959"/>
                </a:solidFill>
                <a:latin typeface="Arial"/>
                <a:ea typeface="Arial"/>
              </a:defRPr>
            </a:lvl1pPr>
          </a:lstStyle>
          <a:p>
            <a:pPr algn="r">
              <a:lnSpc>
                <a:spcPct val="100000"/>
              </a:lnSpc>
              <a:buNone/>
              <a:tabLst>
                <a:tab algn="l" pos="0"/>
              </a:tabLst>
            </a:pPr>
            <a:fld id="{B517B35F-8122-41F4-9384-EDECC013DC91}" type="slidenum">
              <a:rPr b="0" lang="fr"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79" name="PlaceHolder 2"/>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fr" sz="1000" spc="-1" strike="noStrike">
                <a:solidFill>
                  <a:srgbClr val="595959"/>
                </a:solidFill>
                <a:latin typeface="Arial"/>
                <a:ea typeface="Arial"/>
              </a:defRPr>
            </a:lvl1pPr>
          </a:lstStyle>
          <a:p>
            <a:pPr algn="r">
              <a:lnSpc>
                <a:spcPct val="100000"/>
              </a:lnSpc>
              <a:buNone/>
              <a:tabLst>
                <a:tab algn="l" pos="0"/>
              </a:tabLst>
            </a:pPr>
            <a:fld id="{46480BB4-C59D-4ED8-95D6-F16F17C226EA}" type="slidenum">
              <a:rPr b="0" lang="fr" sz="1000" spc="-1" strike="noStrike">
                <a:solidFill>
                  <a:srgbClr val="595959"/>
                </a:solidFill>
                <a:latin typeface="Arial"/>
                <a:ea typeface="Arial"/>
              </a:rPr>
              <a:t>&lt;number&gt;</a:t>
            </a:fld>
            <a:endParaRPr b="0" lang="en-US" sz="1000" spc="-1" strike="noStrike">
              <a:latin typeface="Times New Roman"/>
            </a:endParaRPr>
          </a:p>
        </p:txBody>
      </p:sp>
      <p:sp>
        <p:nvSpPr>
          <p:cNvPr id="8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5.xml"/>
</Relationships>
</file>

<file path=ppt/slides/_rels/slide100.xml.rels><?xml version="1.0" encoding="UTF-8"?>
<Relationships xmlns="http://schemas.openxmlformats.org/package/2006/relationships"><Relationship Id="rId1" Type="http://schemas.openxmlformats.org/officeDocument/2006/relationships/hyperlink" Target="https://github.com/Rayane-Aboud/Irrigation_system/blob/main/code/code.ino" TargetMode="External"/><Relationship Id="rId2" Type="http://schemas.openxmlformats.org/officeDocument/2006/relationships/slideLayout" Target="../slideLayouts/slideLayout15.xml"/>
</Relationships>
</file>

<file path=ppt/slides/_rels/slide10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5.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3.xml.rels><?xml version="1.0" encoding="UTF-8"?>
<Relationships xmlns="http://schemas.openxmlformats.org/package/2006/relationships"><Relationship Id="rId1" Type="http://schemas.openxmlformats.org/officeDocument/2006/relationships/hyperlink" Target="https://www.youtube.com/watch?v=YkA4TUgCmRA&amp;t=1s" TargetMode="External"/><Relationship Id="rId2" Type="http://schemas.openxmlformats.org/officeDocument/2006/relationships/hyperlink" Target="https://www.youtube.com/watch?v=teY9xfSBxE4" TargetMode="External"/><Relationship Id="rId3" Type="http://schemas.openxmlformats.org/officeDocument/2006/relationships/hyperlink" Target="https://howtomechatronics.com/tutorials/arduino/ultrasonic-sensor-hc-sr04/" TargetMode="External"/><Relationship Id="rId4" Type="http://schemas.openxmlformats.org/officeDocument/2006/relationships/hyperlink" Target="https://circuitdigest.com/microcontroller-projects/interfacing-soil-moisture-sensor-with-arduino-uno" TargetMode="External"/><Relationship Id="rId5"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hyperlink" Target="https://www.arduino.cc/" TargetMode="External"/><Relationship Id="rId2" Type="http://schemas.openxmlformats.org/officeDocument/2006/relationships/image" Target="../media/image21.png"/><Relationship Id="rId3"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5.xml"/>
</Relationships>
</file>

<file path=ppt/slides/_rels/slide5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5.xml"/>
</Relationships>
</file>

<file path=ppt/slides/_rels/slide5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5.xml"/>
</Relationships>
</file>

<file path=ppt/slides/_rels/slide5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5.xml"/>
</Relationships>
</file>

<file path=ppt/slides/_rels/slide5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5.xml"/>
</Relationships>
</file>

<file path=ppt/slides/_rels/slide6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5.xml"/>
</Relationships>
</file>

<file path=ppt/slides/_rels/slide6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5.xml"/>
</Relationships>
</file>

<file path=ppt/slides/_rels/slide6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5.xml"/>
</Relationships>
</file>

<file path=ppt/slides/_rels/slide6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5.xml"/>
</Relationships>
</file>

<file path=ppt/slides/_rels/slide6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5.xml"/>
</Relationships>
</file>

<file path=ppt/slides/_rels/slide6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5.xml"/>
</Relationships>
</file>

<file path=ppt/slides/_rels/slide7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5.xml"/>
</Relationships>
</file>

<file path=ppt/slides/_rels/slide7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5.xml"/>
</Relationships>
</file>

<file path=ppt/slides/_rels/slide7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5.xml"/>
</Relationships>
</file>

<file path=ppt/slides/_rels/slide7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5.xml"/>
</Relationships>
</file>

<file path=ppt/slides/_rels/slide7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5.xml"/>
</Relationships>
</file>

<file path=ppt/slides/_rels/slide7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5.xml"/>
</Relationships>
</file>

<file path=ppt/slides/_rels/slide7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5.xml"/>
</Relationships>
</file>

<file path=ppt/slides/_rels/slide7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5.xml"/>
</Relationships>
</file>

<file path=ppt/slides/_rels/slide7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5.xml"/>
</Relationships>
</file>

<file path=ppt/slides/_rels/slide8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5.xml"/>
</Relationships>
</file>

<file path=ppt/slides/_rels/slide8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5.xml"/>
</Relationships>
</file>

<file path=ppt/slides/_rels/slide8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5.xml"/>
</Relationships>
</file>

<file path=ppt/slides/_rels/slide8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5.xml"/>
</Relationships>
</file>

<file path=ppt/slides/_rels/slide8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5.xml"/>
</Relationships>
</file>

<file path=ppt/slides/_rels/slide8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5.xml"/>
</Relationships>
</file>

<file path=ppt/slides/_rels/slide9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5.xml"/>
</Relationships>
</file>

<file path=ppt/slides/_rels/slide9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5.xml"/>
</Relationships>
</file>

<file path=ppt/slides/_rels/slide9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5.xml"/>
</Relationships>
</file>

<file path=ppt/slides/_rels/slide9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5.xml"/>
</Relationships>
</file>

<file path=ppt/slides/_rels/slide9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5.xml"/>
</Relationships>
</file>

<file path=ppt/slides/_rels/slide9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5.xml"/>
</Relationships>
</file>

<file path=ppt/slides/_rels/slide9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5.xml"/>
</Relationships>
</file>

<file path=ppt/slides/_rels/slide9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5.xml"/>
</Relationships>
</file>

<file path=ppt/slides/_rels/slide9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311760" y="951480"/>
            <a:ext cx="8520120" cy="2052360"/>
          </a:xfrm>
          <a:prstGeom prst="rect">
            <a:avLst/>
          </a:prstGeom>
          <a:noFill/>
          <a:ln w="0">
            <a:noFill/>
          </a:ln>
        </p:spPr>
        <p:txBody>
          <a:bodyPr tIns="91440" bIns="91440" anchor="b">
            <a:normAutofit fontScale="80000"/>
          </a:bodyPr>
          <a:p>
            <a:pPr algn="ctr">
              <a:lnSpc>
                <a:spcPct val="100000"/>
              </a:lnSpc>
              <a:buNone/>
              <a:tabLst>
                <a:tab algn="l" pos="0"/>
              </a:tabLst>
            </a:pPr>
            <a:r>
              <a:rPr b="0" lang="fr" sz="5200" spc="-1" strike="noStrike">
                <a:solidFill>
                  <a:srgbClr val="000000"/>
                </a:solidFill>
                <a:latin typeface="Arial"/>
                <a:ea typeface="Arial"/>
              </a:rPr>
              <a:t>lab: building water irrigation system that collects data using IOT</a:t>
            </a:r>
            <a:endParaRPr b="0" lang="en-US" sz="5200" spc="-1" strike="noStrike">
              <a:solidFill>
                <a:srgbClr val="000000"/>
              </a:solidFill>
              <a:latin typeface="Arial"/>
            </a:endParaRPr>
          </a:p>
        </p:txBody>
      </p:sp>
      <p:sp>
        <p:nvSpPr>
          <p:cNvPr id="118" name="PlaceHolder 2"/>
          <p:cNvSpPr>
            <a:spLocks noGrp="1"/>
          </p:cNvSpPr>
          <p:nvPr>
            <p:ph type="subTitle"/>
          </p:nvPr>
        </p:nvSpPr>
        <p:spPr>
          <a:xfrm>
            <a:off x="311760" y="3332520"/>
            <a:ext cx="8520120" cy="792360"/>
          </a:xfrm>
          <a:prstGeom prst="rect">
            <a:avLst/>
          </a:prstGeom>
          <a:noFill/>
          <a:ln w="0">
            <a:noFill/>
          </a:ln>
        </p:spPr>
        <p:txBody>
          <a:bodyPr tIns="91440" bIns="91440" anchor="t">
            <a:normAutofit fontScale="71000"/>
          </a:bodyPr>
          <a:p>
            <a:pPr algn="ctr">
              <a:lnSpc>
                <a:spcPct val="100000"/>
              </a:lnSpc>
              <a:buNone/>
              <a:tabLst>
                <a:tab algn="l" pos="0"/>
              </a:tabLst>
            </a:pPr>
            <a:r>
              <a:rPr b="0" lang="fr" sz="2800" spc="-1" strike="noStrike">
                <a:solidFill>
                  <a:srgbClr val="595959"/>
                </a:solidFill>
                <a:latin typeface="Arial"/>
                <a:ea typeface="Arial"/>
              </a:rPr>
              <a:t>presented by :</a:t>
            </a:r>
            <a:endParaRPr b="0" lang="en-US" sz="2800" spc="-1" strike="noStrike">
              <a:latin typeface="Arial"/>
            </a:endParaRPr>
          </a:p>
          <a:p>
            <a:pPr algn="ctr">
              <a:lnSpc>
                <a:spcPct val="100000"/>
              </a:lnSpc>
              <a:buNone/>
              <a:tabLst>
                <a:tab algn="l" pos="0"/>
              </a:tabLst>
            </a:pPr>
            <a:r>
              <a:rPr b="0" lang="fr" sz="2800" spc="-1" strike="noStrike">
                <a:solidFill>
                  <a:srgbClr val="595959"/>
                </a:solidFill>
                <a:latin typeface="Arial"/>
                <a:ea typeface="Arial"/>
              </a:rPr>
              <a:t>Aboud Rayane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Sensors</a:t>
            </a:r>
            <a:endParaRPr b="0" lang="en-US" sz="2800" spc="-1" strike="noStrike">
              <a:solidFill>
                <a:srgbClr val="000000"/>
              </a:solidFill>
              <a:latin typeface="Arial"/>
            </a:endParaRPr>
          </a:p>
        </p:txBody>
      </p:sp>
      <p:sp>
        <p:nvSpPr>
          <p:cNvPr id="143"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ultrasonic sensor : for this we will be using this component in order to detect the water level in the reservoir, (we could also use water level sensor) </a:t>
            </a:r>
            <a:endParaRPr b="0" lang="en-US" sz="1800" spc="-1" strike="noStrike">
              <a:solidFill>
                <a:srgbClr val="000000"/>
              </a:solidFill>
              <a:latin typeface="Arial"/>
            </a:endParaRPr>
          </a:p>
        </p:txBody>
      </p:sp>
      <p:pic>
        <p:nvPicPr>
          <p:cNvPr id="144" name="Google Shape;117;p22" descr=""/>
          <p:cNvPicPr/>
          <p:nvPr/>
        </p:nvPicPr>
        <p:blipFill>
          <a:blip r:embed="rId1"/>
          <a:stretch/>
        </p:blipFill>
        <p:spPr>
          <a:xfrm>
            <a:off x="2001240" y="2571840"/>
            <a:ext cx="1923840" cy="1442520"/>
          </a:xfrm>
          <a:prstGeom prst="rect">
            <a:avLst/>
          </a:prstGeom>
          <a:ln w="0">
            <a:noFill/>
          </a:ln>
        </p:spPr>
      </p:pic>
      <p:pic>
        <p:nvPicPr>
          <p:cNvPr id="145" name="Google Shape;118;p22" descr=""/>
          <p:cNvPicPr/>
          <p:nvPr/>
        </p:nvPicPr>
        <p:blipFill>
          <a:blip r:embed="rId2"/>
          <a:stretch/>
        </p:blipFill>
        <p:spPr>
          <a:xfrm rot="5400000">
            <a:off x="5106240" y="2139120"/>
            <a:ext cx="2178000" cy="211176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Putting the code in the sketch</a:t>
            </a:r>
            <a:endParaRPr b="0" lang="en-US" sz="3600" spc="-1" strike="noStrike">
              <a:solidFill>
                <a:srgbClr val="000000"/>
              </a:solidFill>
              <a:latin typeface="Arial"/>
            </a:endParaRPr>
          </a:p>
        </p:txBody>
      </p:sp>
      <p:sp>
        <p:nvSpPr>
          <p:cNvPr id="327" name="PlaceHolder 2"/>
          <p:cNvSpPr>
            <a:spLocks noGrp="1"/>
          </p:cNvSpPr>
          <p:nvPr>
            <p:ph/>
          </p:nvPr>
        </p:nvSpPr>
        <p:spPr>
          <a:xfrm>
            <a:off x="311760" y="1419840"/>
            <a:ext cx="8520120" cy="1311480"/>
          </a:xfrm>
          <a:prstGeom prst="rect">
            <a:avLst/>
          </a:prstGeom>
          <a:noFill/>
          <a:ln w="0">
            <a:noFill/>
          </a:ln>
        </p:spPr>
        <p:txBody>
          <a:bodyPr tIns="91440" bIns="91440" anchor="t">
            <a:normAutofit/>
          </a:bodyPr>
          <a:p>
            <a:pPr>
              <a:lnSpc>
                <a:spcPct val="115000"/>
              </a:lnSpc>
              <a:buNone/>
              <a:tabLst>
                <a:tab algn="l" pos="0"/>
              </a:tabLst>
            </a:pPr>
            <a:r>
              <a:rPr b="0" lang="fr" sz="1800" spc="-1" strike="noStrike" u="sng">
                <a:solidFill>
                  <a:srgbClr val="0097a7"/>
                </a:solidFill>
                <a:uFillTx/>
                <a:latin typeface="Arial"/>
                <a:ea typeface="Arial"/>
                <a:hlinkClick r:id="rId1"/>
              </a:rPr>
              <a:t>https://github.com/Rayane-Aboud/Irrigation_system/blob/main/code/code.ino</a:t>
            </a:r>
            <a:endParaRPr b="0" lang="en-US" sz="1800" spc="-1" strike="noStrike">
              <a:solidFill>
                <a:srgbClr val="000000"/>
              </a:solidFill>
              <a:latin typeface="Arial"/>
            </a:endParaRPr>
          </a:p>
          <a:p>
            <a:pPr>
              <a:lnSpc>
                <a:spcPct val="115000"/>
              </a:lnSpc>
              <a:spcBef>
                <a:spcPts val="1199"/>
              </a:spcBef>
              <a:spcAft>
                <a:spcPts val="1199"/>
              </a:spcAft>
              <a:buNone/>
              <a:tabLst>
                <a:tab algn="l" pos="0"/>
              </a:tabLst>
            </a:pPr>
            <a:r>
              <a:rPr b="0" lang="fr" sz="1800" spc="-1" strike="noStrike">
                <a:solidFill>
                  <a:srgbClr val="595959"/>
                </a:solidFill>
                <a:latin typeface="Arial"/>
                <a:ea typeface="Arial"/>
              </a:rPr>
              <a:t>copy the code over there and paste it in the sketch section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Putting the code in the sketch</a:t>
            </a:r>
            <a:endParaRPr b="0" lang="en-US" sz="3600" spc="-1" strike="noStrike">
              <a:solidFill>
                <a:srgbClr val="000000"/>
              </a:solidFill>
              <a:latin typeface="Arial"/>
            </a:endParaRPr>
          </a:p>
        </p:txBody>
      </p:sp>
      <p:pic>
        <p:nvPicPr>
          <p:cNvPr id="329" name="Google Shape;666;p113" descr=""/>
          <p:cNvPicPr/>
          <p:nvPr/>
        </p:nvPicPr>
        <p:blipFill>
          <a:blip r:embed="rId1"/>
          <a:stretch/>
        </p:blipFill>
        <p:spPr>
          <a:xfrm>
            <a:off x="311760" y="113652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Putting the code in the sketch</a:t>
            </a:r>
            <a:endParaRPr b="0" lang="en-US" sz="3600" spc="-1" strike="noStrike">
              <a:solidFill>
                <a:srgbClr val="000000"/>
              </a:solidFill>
              <a:latin typeface="Arial"/>
            </a:endParaRPr>
          </a:p>
        </p:txBody>
      </p:sp>
      <p:sp>
        <p:nvSpPr>
          <p:cNvPr id="331" name="PlaceHolder 2"/>
          <p:cNvSpPr>
            <a:spLocks noGrp="1"/>
          </p:cNvSpPr>
          <p:nvPr>
            <p:ph/>
          </p:nvPr>
        </p:nvSpPr>
        <p:spPr>
          <a:xfrm>
            <a:off x="311760" y="1563120"/>
            <a:ext cx="8520120" cy="2016720"/>
          </a:xfrm>
          <a:prstGeom prst="rect">
            <a:avLst/>
          </a:prstGeom>
          <a:noFill/>
          <a:ln w="0">
            <a:noFill/>
          </a:ln>
        </p:spPr>
        <p:txBody>
          <a:bodyPr tIns="91440" bIns="91440" anchor="t">
            <a:normAutofit/>
          </a:bodyPr>
          <a:p>
            <a:pPr>
              <a:lnSpc>
                <a:spcPct val="115000"/>
              </a:lnSpc>
              <a:buNone/>
              <a:tabLst>
                <a:tab algn="l" pos="0"/>
              </a:tabLst>
            </a:pPr>
            <a:r>
              <a:rPr b="0" lang="fr" sz="1800" spc="-1" strike="noStrike">
                <a:solidFill>
                  <a:srgbClr val="595959"/>
                </a:solidFill>
                <a:latin typeface="Arial"/>
                <a:ea typeface="Arial"/>
              </a:rPr>
              <a:t>Connect the arduino to your pc and run the program</a:t>
            </a:r>
            <a:endParaRPr b="0" lang="en-US" sz="1800" spc="-1" strike="noStrike">
              <a:solidFill>
                <a:srgbClr val="000000"/>
              </a:solidFill>
              <a:latin typeface="Arial"/>
            </a:endParaRPr>
          </a:p>
          <a:p>
            <a:pPr>
              <a:lnSpc>
                <a:spcPct val="115000"/>
              </a:lnSpc>
              <a:spcBef>
                <a:spcPts val="1199"/>
              </a:spcBef>
              <a:buNone/>
              <a:tabLst>
                <a:tab algn="l" pos="0"/>
              </a:tabLst>
            </a:pPr>
            <a:r>
              <a:rPr b="0" lang="fr" sz="1800" spc="-1" strike="noStrike">
                <a:solidFill>
                  <a:srgbClr val="595959"/>
                </a:solidFill>
                <a:latin typeface="Arial"/>
                <a:ea typeface="Arial"/>
              </a:rPr>
              <a:t>if the arduino is not detected follow the instructions in this link :</a:t>
            </a:r>
            <a:endParaRPr b="0" lang="en-US" sz="1800" spc="-1" strike="noStrike">
              <a:solidFill>
                <a:srgbClr val="000000"/>
              </a:solidFill>
              <a:latin typeface="Arial"/>
            </a:endParaRPr>
          </a:p>
          <a:p>
            <a:pPr>
              <a:lnSpc>
                <a:spcPct val="115000"/>
              </a:lnSpc>
              <a:spcBef>
                <a:spcPts val="1199"/>
              </a:spcBef>
              <a:spcAft>
                <a:spcPts val="1199"/>
              </a:spcAft>
              <a:buNone/>
              <a:tabLst>
                <a:tab algn="l" pos="0"/>
              </a:tabLst>
            </a:pPr>
            <a:r>
              <a:rPr b="0" lang="fr" sz="1600" spc="-1" strike="noStrike" u="sng">
                <a:solidFill>
                  <a:srgbClr val="0097a7"/>
                </a:solidFill>
                <a:uFillTx/>
                <a:latin typeface="Arial"/>
                <a:ea typeface="Arial"/>
              </a:rPr>
              <a:t>https://support.arduino.cc/hc/en-us/articles/360014869820-Install-the-Arduino-Create-Agent</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82000"/>
          </a:bodyPr>
          <a:p>
            <a:pPr>
              <a:lnSpc>
                <a:spcPct val="115000"/>
              </a:lnSpc>
              <a:spcBef>
                <a:spcPts val="400"/>
              </a:spcBef>
              <a:buNone/>
              <a:tabLst>
                <a:tab algn="l" pos="0"/>
              </a:tabLst>
            </a:pPr>
            <a:r>
              <a:rPr b="0" lang="fr" sz="2700" spc="-1" strike="noStrike">
                <a:solidFill>
                  <a:srgbClr val="1d2a57"/>
                </a:solidFill>
                <a:latin typeface="Arial"/>
                <a:ea typeface="Arial"/>
              </a:rPr>
              <a:t>References</a:t>
            </a:r>
            <a:endParaRPr b="0" lang="en-US" sz="2700" spc="-1" strike="noStrike">
              <a:solidFill>
                <a:srgbClr val="000000"/>
              </a:solidFill>
              <a:latin typeface="Arial"/>
            </a:endParaRPr>
          </a:p>
          <a:p>
            <a:pPr>
              <a:lnSpc>
                <a:spcPct val="115000"/>
              </a:lnSpc>
              <a:spcBef>
                <a:spcPts val="400"/>
              </a:spcBef>
              <a:buNone/>
              <a:tabLst>
                <a:tab algn="l" pos="0"/>
              </a:tabLst>
            </a:pPr>
            <a:endParaRPr b="0" lang="en-US" sz="12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sp>
        <p:nvSpPr>
          <p:cNvPr id="333"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Integrating IFTTT to arduino cloud:</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fr" sz="1400" spc="-1" strike="noStrike" u="sng">
                <a:solidFill>
                  <a:srgbClr val="0097a7"/>
                </a:solidFill>
                <a:uFillTx/>
                <a:latin typeface="Arial"/>
                <a:ea typeface="Arial"/>
                <a:hlinkClick r:id="rId1"/>
              </a:rPr>
              <a:t>https://www.youtube.com/watch?v=YkA4TUgCmRA&amp;t=1s</a:t>
            </a:r>
            <a:endParaRPr b="0" lang="en-US" sz="1400" spc="-1" strike="noStrike">
              <a:solidFill>
                <a:srgbClr val="000000"/>
              </a:solidFill>
              <a:latin typeface="Arial"/>
            </a:endParaRPr>
          </a:p>
          <a:p>
            <a:pPr lvl="1" marL="914400" indent="-317520">
              <a:lnSpc>
                <a:spcPct val="115000"/>
              </a:lnSpc>
              <a:buClr>
                <a:srgbClr val="595959"/>
              </a:buClr>
              <a:buFont typeface="Arial"/>
              <a:buChar char="○"/>
            </a:pPr>
            <a:r>
              <a:rPr b="0" lang="fr" sz="1400" spc="-1" strike="noStrike" u="sng">
                <a:solidFill>
                  <a:srgbClr val="0097a7"/>
                </a:solidFill>
                <a:uFillTx/>
                <a:latin typeface="Arial"/>
                <a:ea typeface="Arial"/>
                <a:hlinkClick r:id="rId2"/>
              </a:rPr>
              <a:t>https://www.youtube.com/watch?v=teY9xfSBxE4</a:t>
            </a:r>
            <a:endParaRPr b="0" lang="en-US" sz="14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DHT sensor tutorial : </a:t>
            </a:r>
            <a:endParaRPr b="0" lang="en-US" sz="1800" spc="-1" strike="noStrike">
              <a:solidFill>
                <a:srgbClr val="000000"/>
              </a:solidFill>
              <a:latin typeface="Arial"/>
            </a:endParaRPr>
          </a:p>
          <a:p>
            <a:pPr lvl="1" marL="914400" indent="-317520">
              <a:lnSpc>
                <a:spcPct val="115000"/>
              </a:lnSpc>
              <a:buClr>
                <a:srgbClr val="0097a7"/>
              </a:buClr>
              <a:buFont typeface="Arial"/>
              <a:buChar char="○"/>
            </a:pPr>
            <a:r>
              <a:rPr b="0" lang="fr" sz="1400" spc="-1" strike="noStrike" u="sng">
                <a:solidFill>
                  <a:srgbClr val="0097a7"/>
                </a:solidFill>
                <a:uFillTx/>
                <a:latin typeface="Arial"/>
                <a:ea typeface="Arial"/>
              </a:rPr>
              <a:t>https://tutoduino.fr/debuter/capteur-temperature/</a:t>
            </a:r>
            <a:endParaRPr b="0" lang="en-US" sz="14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UltraSonic sensor tutorial :</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fr" sz="1400" spc="-1" strike="noStrike" u="sng">
                <a:solidFill>
                  <a:srgbClr val="0097a7"/>
                </a:solidFill>
                <a:uFillTx/>
                <a:latin typeface="Arial"/>
                <a:ea typeface="Arial"/>
                <a:hlinkClick r:id="rId3"/>
              </a:rPr>
              <a:t>https://howtomechatronics.com/tutorials/arduino/ultrasonic-sensor-hc-sr04/</a:t>
            </a:r>
            <a:endParaRPr b="0" lang="en-US" sz="14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Soil moisture sensor:</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fr" sz="1400" spc="-1" strike="noStrike" u="sng">
                <a:solidFill>
                  <a:srgbClr val="0097a7"/>
                </a:solidFill>
                <a:uFillTx/>
                <a:latin typeface="Arial"/>
                <a:ea typeface="Arial"/>
                <a:hlinkClick r:id="rId4"/>
              </a:rPr>
              <a:t>https://circuitdigest.com/microcontroller-projects/interfacing-soil-moisture-sensor-with-arduino-uno</a:t>
            </a:r>
            <a:endParaRPr b="0" lang="en-US" sz="14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Relay configuration:</a:t>
            </a:r>
            <a:endParaRPr b="0" lang="en-US" sz="1800" spc="-1" strike="noStrike">
              <a:solidFill>
                <a:srgbClr val="000000"/>
              </a:solidFill>
              <a:latin typeface="Arial"/>
            </a:endParaRPr>
          </a:p>
          <a:p>
            <a:pPr lvl="1" marL="914400" indent="-317520">
              <a:lnSpc>
                <a:spcPct val="115000"/>
              </a:lnSpc>
              <a:buClr>
                <a:srgbClr val="0097a7"/>
              </a:buClr>
              <a:buFont typeface="Arial"/>
              <a:buChar char="○"/>
            </a:pPr>
            <a:r>
              <a:rPr b="0" lang="fr" sz="1400" spc="-1" strike="noStrike" u="sng">
                <a:solidFill>
                  <a:srgbClr val="0097a7"/>
                </a:solidFill>
                <a:uFillTx/>
                <a:latin typeface="Arial"/>
                <a:ea typeface="Arial"/>
              </a:rPr>
              <a:t>https://arduinogetstarted.com/tutorials/arduino-relay</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Sensors</a:t>
            </a:r>
            <a:endParaRPr b="0" lang="en-US" sz="2800" spc="-1" strike="noStrike">
              <a:solidFill>
                <a:srgbClr val="000000"/>
              </a:solidFill>
              <a:latin typeface="Arial"/>
            </a:endParaRPr>
          </a:p>
        </p:txBody>
      </p:sp>
      <p:sp>
        <p:nvSpPr>
          <p:cNvPr id="147"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soil moisture sensor : its role is to detect the degree of moisture in the ground</a:t>
            </a:r>
            <a:endParaRPr b="0" lang="en-US" sz="1800" spc="-1" strike="noStrike">
              <a:solidFill>
                <a:srgbClr val="000000"/>
              </a:solidFill>
              <a:latin typeface="Arial"/>
            </a:endParaRPr>
          </a:p>
        </p:txBody>
      </p:sp>
      <p:pic>
        <p:nvPicPr>
          <p:cNvPr id="148" name="Google Shape;125;p23" descr=""/>
          <p:cNvPicPr/>
          <p:nvPr/>
        </p:nvPicPr>
        <p:blipFill>
          <a:blip r:embed="rId1"/>
          <a:stretch/>
        </p:blipFill>
        <p:spPr>
          <a:xfrm>
            <a:off x="3257280" y="1813680"/>
            <a:ext cx="2629080" cy="2330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Sensors</a:t>
            </a:r>
            <a:endParaRPr b="0" lang="en-US" sz="2800" spc="-1" strike="noStrike">
              <a:solidFill>
                <a:srgbClr val="000000"/>
              </a:solidFill>
              <a:latin typeface="Arial"/>
            </a:endParaRPr>
          </a:p>
        </p:txBody>
      </p:sp>
      <p:sp>
        <p:nvSpPr>
          <p:cNvPr id="150"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flow meter (optional): detects the amount of water that flows through it</a:t>
            </a:r>
            <a:endParaRPr b="0" lang="en-US" sz="1800" spc="-1" strike="noStrike">
              <a:solidFill>
                <a:srgbClr val="000000"/>
              </a:solidFill>
              <a:latin typeface="Arial"/>
            </a:endParaRPr>
          </a:p>
        </p:txBody>
      </p:sp>
      <p:pic>
        <p:nvPicPr>
          <p:cNvPr id="151" name="Google Shape;132;p24" descr=""/>
          <p:cNvPicPr/>
          <p:nvPr/>
        </p:nvPicPr>
        <p:blipFill>
          <a:blip r:embed="rId1"/>
          <a:stretch/>
        </p:blipFill>
        <p:spPr>
          <a:xfrm>
            <a:off x="3306240" y="1971720"/>
            <a:ext cx="2530800" cy="25308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2127240"/>
            <a:ext cx="8520120" cy="888840"/>
          </a:xfrm>
          <a:prstGeom prst="rect">
            <a:avLst/>
          </a:prstGeom>
          <a:noFill/>
          <a:ln w="0">
            <a:noFill/>
          </a:ln>
        </p:spPr>
        <p:txBody>
          <a:bodyPr tIns="91440" bIns="91440" anchor="b">
            <a:normAutofit fontScale="89000"/>
          </a:bodyPr>
          <a:p>
            <a:pPr algn="ctr">
              <a:lnSpc>
                <a:spcPct val="100000"/>
              </a:lnSpc>
              <a:buNone/>
              <a:tabLst>
                <a:tab algn="l" pos="0"/>
              </a:tabLst>
            </a:pPr>
            <a:r>
              <a:rPr b="0" lang="fr" sz="5200" spc="-1" strike="noStrike">
                <a:solidFill>
                  <a:srgbClr val="000000"/>
                </a:solidFill>
                <a:latin typeface="Arial"/>
                <a:ea typeface="Arial"/>
              </a:rPr>
              <a:t>Component control</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117468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Controllable components:</a:t>
            </a:r>
            <a:endParaRPr b="0" lang="en-US" sz="2800" spc="-1" strike="noStrike">
              <a:solidFill>
                <a:srgbClr val="000000"/>
              </a:solidFill>
              <a:latin typeface="Arial"/>
            </a:endParaRPr>
          </a:p>
        </p:txBody>
      </p:sp>
      <p:sp>
        <p:nvSpPr>
          <p:cNvPr id="154" name="PlaceHolder 2"/>
          <p:cNvSpPr>
            <a:spLocks noGrp="1"/>
          </p:cNvSpPr>
          <p:nvPr>
            <p:ph/>
          </p:nvPr>
        </p:nvSpPr>
        <p:spPr>
          <a:xfrm>
            <a:off x="311760" y="2283480"/>
            <a:ext cx="8520120" cy="1190160"/>
          </a:xfrm>
          <a:prstGeom prst="rect">
            <a:avLst/>
          </a:prstGeom>
          <a:noFill/>
          <a:ln w="0">
            <a:noFill/>
          </a:ln>
        </p:spPr>
        <p:txBody>
          <a:bodyPr tIns="91440" bIns="91440" anchor="t">
            <a:normAutofit/>
          </a:bodyPr>
          <a:p>
            <a:pPr>
              <a:lnSpc>
                <a:spcPct val="115000"/>
              </a:lnSpc>
              <a:spcAft>
                <a:spcPts val="1199"/>
              </a:spcAft>
              <a:buNone/>
              <a:tabLst>
                <a:tab algn="l" pos="0"/>
              </a:tabLst>
            </a:pPr>
            <a:r>
              <a:rPr b="0" lang="fr" sz="1800" spc="-1" strike="noStrike">
                <a:solidFill>
                  <a:srgbClr val="595959"/>
                </a:solidFill>
                <a:latin typeface="Arial"/>
                <a:ea typeface="Arial"/>
              </a:rPr>
              <a:t>those are the components that will be controlled (activated or deactivated) by the controller (Arduino) based on conditions that are related to informations that are collected by the sensors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Controllable components:</a:t>
            </a:r>
            <a:endParaRPr b="0" lang="en-US" sz="2800" spc="-1" strike="noStrike">
              <a:solidFill>
                <a:srgbClr val="000000"/>
              </a:solidFill>
              <a:latin typeface="Arial"/>
            </a:endParaRPr>
          </a:p>
        </p:txBody>
      </p:sp>
      <p:sp>
        <p:nvSpPr>
          <p:cNvPr id="156"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water pump : the role of this component is to get water from reservoir and release it in appropriate target</a:t>
            </a:r>
            <a:endParaRPr b="0" lang="en-US" sz="1800" spc="-1" strike="noStrike">
              <a:solidFill>
                <a:srgbClr val="000000"/>
              </a:solidFill>
              <a:latin typeface="Arial"/>
            </a:endParaRPr>
          </a:p>
        </p:txBody>
      </p:sp>
      <p:pic>
        <p:nvPicPr>
          <p:cNvPr id="157" name="Google Shape;150;p27" descr=""/>
          <p:cNvPicPr/>
          <p:nvPr/>
        </p:nvPicPr>
        <p:blipFill>
          <a:blip r:embed="rId1"/>
          <a:stretch/>
        </p:blipFill>
        <p:spPr>
          <a:xfrm>
            <a:off x="3249720" y="1975680"/>
            <a:ext cx="2274480" cy="2277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Controllable components:</a:t>
            </a:r>
            <a:endParaRPr b="0" lang="en-US" sz="2800" spc="-1" strike="noStrike">
              <a:solidFill>
                <a:srgbClr val="000000"/>
              </a:solidFill>
              <a:latin typeface="Arial"/>
            </a:endParaRPr>
          </a:p>
        </p:txBody>
      </p:sp>
      <p:sp>
        <p:nvSpPr>
          <p:cNvPr id="159"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relay : a device that will be used to help the arduino control the motor (will be explained in details later..) </a:t>
            </a:r>
            <a:endParaRPr b="0" lang="en-US" sz="1800" spc="-1" strike="noStrike">
              <a:solidFill>
                <a:srgbClr val="000000"/>
              </a:solidFill>
              <a:latin typeface="Arial"/>
            </a:endParaRPr>
          </a:p>
        </p:txBody>
      </p:sp>
      <p:pic>
        <p:nvPicPr>
          <p:cNvPr id="160" name="Google Shape;157;p28" descr=""/>
          <p:cNvPicPr/>
          <p:nvPr/>
        </p:nvPicPr>
        <p:blipFill>
          <a:blip r:embed="rId1"/>
          <a:stretch/>
        </p:blipFill>
        <p:spPr>
          <a:xfrm>
            <a:off x="2883600" y="2038680"/>
            <a:ext cx="3376440" cy="26139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2127240"/>
            <a:ext cx="8520120" cy="888840"/>
          </a:xfrm>
          <a:prstGeom prst="rect">
            <a:avLst/>
          </a:prstGeom>
          <a:noFill/>
          <a:ln w="0">
            <a:noFill/>
          </a:ln>
        </p:spPr>
        <p:txBody>
          <a:bodyPr tIns="91440" bIns="91440" anchor="b">
            <a:normAutofit fontScale="88000"/>
          </a:bodyPr>
          <a:p>
            <a:pPr>
              <a:lnSpc>
                <a:spcPct val="100000"/>
              </a:lnSpc>
              <a:buNone/>
              <a:tabLst>
                <a:tab algn="l" pos="0"/>
              </a:tabLst>
            </a:pPr>
            <a:r>
              <a:rPr b="0" lang="fr" sz="5200" spc="-1" strike="noStrike">
                <a:solidFill>
                  <a:srgbClr val="000000"/>
                </a:solidFill>
                <a:latin typeface="Arial"/>
                <a:ea typeface="Arial"/>
              </a:rPr>
              <a:t>Sending Data to google sheet</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Problem</a:t>
            </a:r>
            <a:endParaRPr b="0" lang="en-US" sz="2800" spc="-1" strike="noStrike">
              <a:solidFill>
                <a:srgbClr val="000000"/>
              </a:solidFill>
              <a:latin typeface="Arial"/>
            </a:endParaRPr>
          </a:p>
        </p:txBody>
      </p:sp>
      <p:sp>
        <p:nvSpPr>
          <p:cNvPr id="163"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Since using google sheet requires authentication and security stuff, our arduino cannot send data directly to the sheet file</a:t>
            </a:r>
            <a:endParaRPr b="0" lang="en-US" sz="1800" spc="-1" strike="noStrike">
              <a:solidFill>
                <a:srgbClr val="000000"/>
              </a:solidFill>
              <a:latin typeface="Arial"/>
            </a:endParaRPr>
          </a:p>
        </p:txBody>
      </p:sp>
      <p:pic>
        <p:nvPicPr>
          <p:cNvPr id="164" name="Google Shape;169;p30" descr=""/>
          <p:cNvPicPr/>
          <p:nvPr/>
        </p:nvPicPr>
        <p:blipFill>
          <a:blip r:embed="rId1"/>
          <a:stretch/>
        </p:blipFill>
        <p:spPr>
          <a:xfrm>
            <a:off x="2494440" y="2084760"/>
            <a:ext cx="4155120" cy="20376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Solution</a:t>
            </a:r>
            <a:endParaRPr b="0" lang="en-US" sz="2800" spc="-1" strike="noStrike">
              <a:solidFill>
                <a:srgbClr val="000000"/>
              </a:solidFill>
              <a:latin typeface="Arial"/>
            </a:endParaRPr>
          </a:p>
        </p:txBody>
      </p:sp>
      <p:sp>
        <p:nvSpPr>
          <p:cNvPr id="166"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ifttt : a web service that will play the role of an intermediate computer (that google trusts) so that it will be allowed to write data on the file (it will be used in real time visualization)</a:t>
            </a:r>
            <a:endParaRPr b="0" lang="en-US" sz="1800" spc="-1" strike="noStrike">
              <a:solidFill>
                <a:srgbClr val="000000"/>
              </a:solidFill>
              <a:latin typeface="Arial"/>
            </a:endParaRPr>
          </a:p>
        </p:txBody>
      </p:sp>
      <p:pic>
        <p:nvPicPr>
          <p:cNvPr id="167" name="Google Shape;176;p31" descr=""/>
          <p:cNvPicPr/>
          <p:nvPr/>
        </p:nvPicPr>
        <p:blipFill>
          <a:blip r:embed="rId1"/>
          <a:stretch/>
        </p:blipFill>
        <p:spPr>
          <a:xfrm>
            <a:off x="2238480" y="2212200"/>
            <a:ext cx="4666680" cy="22291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Introduction</a:t>
            </a:r>
            <a:endParaRPr b="0" lang="en-US" sz="2800" spc="-1" strike="noStrike">
              <a:solidFill>
                <a:srgbClr val="000000"/>
              </a:solidFill>
              <a:latin typeface="Arial"/>
            </a:endParaRPr>
          </a:p>
        </p:txBody>
      </p:sp>
      <p:sp>
        <p:nvSpPr>
          <p:cNvPr id="120" name="PlaceHolder 2"/>
          <p:cNvSpPr>
            <a:spLocks noGrp="1"/>
          </p:cNvSpPr>
          <p:nvPr>
            <p:ph/>
          </p:nvPr>
        </p:nvSpPr>
        <p:spPr>
          <a:xfrm>
            <a:off x="311760" y="1812600"/>
            <a:ext cx="8520120" cy="151812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In this lab we are going to be building an irrigation system that will collect data from environment visualizate it in real time and send it to google sheet in order to use it in future projects.. All that using iot materials such as arduino wmos d1…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Visualization of data in real time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Arduino iot cloud</a:t>
            </a:r>
            <a:endParaRPr b="0" lang="en-US" sz="2800" spc="-1" strike="noStrike">
              <a:solidFill>
                <a:srgbClr val="000000"/>
              </a:solidFill>
              <a:latin typeface="Arial"/>
            </a:endParaRPr>
          </a:p>
        </p:txBody>
      </p:sp>
      <p:sp>
        <p:nvSpPr>
          <p:cNvPr id="170"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Web and mobile application that will allow us to visualize all changes in our system (In a user friendly way)</a:t>
            </a:r>
            <a:endParaRPr b="0" lang="en-US" sz="1800" spc="-1" strike="noStrike">
              <a:solidFill>
                <a:srgbClr val="000000"/>
              </a:solidFill>
              <a:latin typeface="Arial"/>
            </a:endParaRPr>
          </a:p>
          <a:p>
            <a:pPr marL="457200">
              <a:lnSpc>
                <a:spcPct val="115000"/>
              </a:lnSpc>
              <a:spcBef>
                <a:spcPts val="1199"/>
              </a:spcBef>
              <a:spcAft>
                <a:spcPts val="1199"/>
              </a:spcAft>
              <a:buNone/>
              <a:tabLst>
                <a:tab algn="l" pos="0"/>
              </a:tabLst>
            </a:pPr>
            <a:endParaRPr b="0" lang="en-US" sz="1800" spc="-1" strike="noStrike">
              <a:solidFill>
                <a:srgbClr val="000000"/>
              </a:solidFill>
              <a:latin typeface="Arial"/>
            </a:endParaRPr>
          </a:p>
        </p:txBody>
      </p:sp>
      <p:pic>
        <p:nvPicPr>
          <p:cNvPr id="171" name="Google Shape;188;p33" descr=""/>
          <p:cNvPicPr/>
          <p:nvPr/>
        </p:nvPicPr>
        <p:blipFill>
          <a:blip r:embed="rId1"/>
          <a:stretch/>
        </p:blipFill>
        <p:spPr>
          <a:xfrm>
            <a:off x="2581920" y="1974600"/>
            <a:ext cx="4097520" cy="28630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Assembly of the circuit components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DHT11</a:t>
            </a:r>
            <a:endParaRPr b="0" lang="en-US" sz="2800" spc="-1" strike="noStrike">
              <a:solidFill>
                <a:srgbClr val="000000"/>
              </a:solidFill>
              <a:latin typeface="Arial"/>
            </a:endParaRPr>
          </a:p>
        </p:txBody>
      </p:sp>
      <p:pic>
        <p:nvPicPr>
          <p:cNvPr id="174" name="Google Shape;199;p35" descr=""/>
          <p:cNvPicPr/>
          <p:nvPr/>
        </p:nvPicPr>
        <p:blipFill>
          <a:blip r:embed="rId1"/>
          <a:stretch/>
        </p:blipFill>
        <p:spPr>
          <a:xfrm>
            <a:off x="2463840" y="1128600"/>
            <a:ext cx="3184920" cy="34639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Ultrasonic sensor</a:t>
            </a:r>
            <a:endParaRPr b="0" lang="en-US" sz="2800" spc="-1" strike="noStrike">
              <a:solidFill>
                <a:srgbClr val="000000"/>
              </a:solidFill>
              <a:latin typeface="Arial"/>
            </a:endParaRPr>
          </a:p>
        </p:txBody>
      </p:sp>
      <p:pic>
        <p:nvPicPr>
          <p:cNvPr id="176" name="Google Shape;205;p36" descr=""/>
          <p:cNvPicPr/>
          <p:nvPr/>
        </p:nvPicPr>
        <p:blipFill>
          <a:blip r:embed="rId1"/>
          <a:stretch/>
        </p:blipFill>
        <p:spPr>
          <a:xfrm>
            <a:off x="2830320" y="1017720"/>
            <a:ext cx="3004560" cy="38206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Soil moisture</a:t>
            </a:r>
            <a:endParaRPr b="0" lang="en-US" sz="2800" spc="-1" strike="noStrike">
              <a:solidFill>
                <a:srgbClr val="000000"/>
              </a:solidFill>
              <a:latin typeface="Arial"/>
            </a:endParaRPr>
          </a:p>
        </p:txBody>
      </p:sp>
      <p:pic>
        <p:nvPicPr>
          <p:cNvPr id="178" name="Google Shape;211;p37" descr=""/>
          <p:cNvPicPr/>
          <p:nvPr/>
        </p:nvPicPr>
        <p:blipFill>
          <a:blip r:embed="rId1"/>
          <a:stretch/>
        </p:blipFill>
        <p:spPr>
          <a:xfrm>
            <a:off x="1471680" y="1337400"/>
            <a:ext cx="6200280" cy="3244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motor &amp; relay</a:t>
            </a:r>
            <a:endParaRPr b="0" lang="en-US" sz="2800" spc="-1" strike="noStrike">
              <a:solidFill>
                <a:srgbClr val="000000"/>
              </a:solidFill>
              <a:latin typeface="Arial"/>
            </a:endParaRPr>
          </a:p>
        </p:txBody>
      </p:sp>
      <p:pic>
        <p:nvPicPr>
          <p:cNvPr id="180" name="Google Shape;217;p38" descr=""/>
          <p:cNvPicPr/>
          <p:nvPr/>
        </p:nvPicPr>
        <p:blipFill>
          <a:blip r:embed="rId1"/>
          <a:stretch/>
        </p:blipFill>
        <p:spPr>
          <a:xfrm>
            <a:off x="2308680" y="1158840"/>
            <a:ext cx="4526280" cy="38206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311760" y="444960"/>
            <a:ext cx="8520120" cy="889920"/>
          </a:xfrm>
          <a:prstGeom prst="rect">
            <a:avLst/>
          </a:prstGeom>
          <a:noFill/>
          <a:ln w="0">
            <a:noFill/>
          </a:ln>
        </p:spPr>
        <p:txBody>
          <a:bodyPr tIns="91440" bIns="91440" anchor="t">
            <a:normAutofit fontScale="83000"/>
          </a:bodyPr>
          <a:p>
            <a:pPr>
              <a:lnSpc>
                <a:spcPct val="100000"/>
              </a:lnSpc>
              <a:buNone/>
              <a:tabLst>
                <a:tab algn="l" pos="0"/>
              </a:tabLst>
            </a:pPr>
            <a:r>
              <a:rPr b="0" lang="fr" sz="2800" spc="-1" strike="noStrike">
                <a:solidFill>
                  <a:srgbClr val="000000"/>
                </a:solidFill>
                <a:latin typeface="Arial"/>
                <a:ea typeface="Arial"/>
              </a:rPr>
              <a:t>Why do we need a relay ? couldn’t we just connect the motor directly to the arduino</a:t>
            </a:r>
            <a:endParaRPr b="0" lang="en-US" sz="2800" spc="-1" strike="noStrike">
              <a:solidFill>
                <a:srgbClr val="000000"/>
              </a:solidFill>
              <a:latin typeface="Arial"/>
            </a:endParaRPr>
          </a:p>
        </p:txBody>
      </p:sp>
      <p:sp>
        <p:nvSpPr>
          <p:cNvPr id="182" name="PlaceHolder 2"/>
          <p:cNvSpPr>
            <a:spLocks noGrp="1"/>
          </p:cNvSpPr>
          <p:nvPr>
            <p:ph/>
          </p:nvPr>
        </p:nvSpPr>
        <p:spPr>
          <a:xfrm>
            <a:off x="244800" y="1665720"/>
            <a:ext cx="8520120" cy="198972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Arduino cannot supply the motor with 5v of voltage</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a motor would need 9v inorder to work</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this is where the relay comes in</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it will play the role of a barrage of a 9v power supply (battery)</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the portal of the barrage is opened and closed by the arduino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General schema of the project</a:t>
            </a:r>
            <a:endParaRPr b="0" lang="en-US" sz="2800" spc="-1" strike="noStrike">
              <a:solidFill>
                <a:srgbClr val="000000"/>
              </a:solidFill>
              <a:latin typeface="Arial"/>
            </a:endParaRPr>
          </a:p>
        </p:txBody>
      </p:sp>
      <p:pic>
        <p:nvPicPr>
          <p:cNvPr id="184" name="Google Shape;229;p40" descr=""/>
          <p:cNvPicPr/>
          <p:nvPr/>
        </p:nvPicPr>
        <p:blipFill>
          <a:blip r:embed="rId1"/>
          <a:stretch/>
        </p:blipFill>
        <p:spPr>
          <a:xfrm>
            <a:off x="2327400" y="1097280"/>
            <a:ext cx="4488840" cy="38206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Creating a project in arduino cloud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Google Shape;66;p15" descr=""/>
          <p:cNvPicPr/>
          <p:nvPr/>
        </p:nvPicPr>
        <p:blipFill>
          <a:blip r:embed="rId1"/>
          <a:stretch/>
        </p:blipFill>
        <p:spPr>
          <a:xfrm>
            <a:off x="545760" y="152280"/>
            <a:ext cx="8052120" cy="48384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Creating a project in arduino cloud</a:t>
            </a:r>
            <a:endParaRPr b="0" lang="en-US" sz="2800" spc="-1" strike="noStrike">
              <a:solidFill>
                <a:srgbClr val="000000"/>
              </a:solidFill>
              <a:latin typeface="Arial"/>
            </a:endParaRPr>
          </a:p>
        </p:txBody>
      </p:sp>
      <p:sp>
        <p:nvSpPr>
          <p:cNvPr id="187" name="PlaceHolder 2"/>
          <p:cNvSpPr>
            <a:spLocks noGrp="1"/>
          </p:cNvSpPr>
          <p:nvPr>
            <p:ph/>
          </p:nvPr>
        </p:nvSpPr>
        <p:spPr>
          <a:xfrm>
            <a:off x="311760" y="1198440"/>
            <a:ext cx="8520120" cy="284652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Arduino cloud is the website that will allow us to visualize changes in our data in real time</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You can think of a cloud as if it was a set of computers that will communicate with your arduino </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it has a space to code our program</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it has predefined libraries that are predefined (such as DH11 library)</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it has a graphical user interface to simplify the work instead of programming everything manually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Creating a project in arduino cloud</a:t>
            </a:r>
            <a:endParaRPr b="0" lang="en-US" sz="2800" spc="-1" strike="noStrike">
              <a:solidFill>
                <a:srgbClr val="000000"/>
              </a:solidFill>
              <a:latin typeface="Arial"/>
            </a:endParaRPr>
          </a:p>
        </p:txBody>
      </p:sp>
      <p:sp>
        <p:nvSpPr>
          <p:cNvPr id="189"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go to the official arduino website via this link and sign in</a:t>
            </a:r>
            <a:endParaRPr b="0" lang="en-US" sz="1800" spc="-1" strike="noStrike">
              <a:solidFill>
                <a:srgbClr val="000000"/>
              </a:solidFill>
              <a:latin typeface="Arial"/>
            </a:endParaRPr>
          </a:p>
          <a:p>
            <a:pPr lvl="1" marL="914400" indent="-317520">
              <a:lnSpc>
                <a:spcPct val="115000"/>
              </a:lnSpc>
              <a:buClr>
                <a:srgbClr val="595959"/>
              </a:buClr>
              <a:buFont typeface="Arial"/>
              <a:buChar char="○"/>
            </a:pPr>
            <a:r>
              <a:rPr b="0" lang="fr" sz="1400" spc="-1" strike="noStrike" u="sng">
                <a:solidFill>
                  <a:srgbClr val="0097a7"/>
                </a:solidFill>
                <a:uFillTx/>
                <a:latin typeface="Arial"/>
                <a:ea typeface="Arial"/>
                <a:hlinkClick r:id="rId1"/>
              </a:rPr>
              <a:t>https://www.arduino.cc/</a:t>
            </a:r>
            <a:endParaRPr b="0" lang="en-US" sz="1400" spc="-1" strike="noStrike">
              <a:solidFill>
                <a:srgbClr val="000000"/>
              </a:solidFill>
              <a:latin typeface="Arial"/>
            </a:endParaRPr>
          </a:p>
          <a:p>
            <a:pPr marL="457200">
              <a:lnSpc>
                <a:spcPct val="115000"/>
              </a:lnSpc>
              <a:spcBef>
                <a:spcPts val="1199"/>
              </a:spcBef>
              <a:spcAft>
                <a:spcPts val="1199"/>
              </a:spcAft>
              <a:buNone/>
              <a:tabLst>
                <a:tab algn="l" pos="0"/>
              </a:tabLst>
            </a:pPr>
            <a:endParaRPr b="0" lang="en-US" sz="1800" spc="-1" strike="noStrike">
              <a:solidFill>
                <a:srgbClr val="000000"/>
              </a:solidFill>
              <a:latin typeface="Arial"/>
            </a:endParaRPr>
          </a:p>
        </p:txBody>
      </p:sp>
      <p:pic>
        <p:nvPicPr>
          <p:cNvPr id="190" name="Google Shape;247;p43" descr=""/>
          <p:cNvPicPr/>
          <p:nvPr/>
        </p:nvPicPr>
        <p:blipFill>
          <a:blip r:embed="rId2"/>
          <a:stretch/>
        </p:blipFill>
        <p:spPr>
          <a:xfrm>
            <a:off x="1734480" y="1873440"/>
            <a:ext cx="5675040" cy="29973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Creating a project in arduino cloud</a:t>
            </a:r>
            <a:endParaRPr b="0" lang="en-US" sz="2800" spc="-1" strike="noStrike">
              <a:solidFill>
                <a:srgbClr val="000000"/>
              </a:solidFill>
              <a:latin typeface="Arial"/>
            </a:endParaRPr>
          </a:p>
        </p:txBody>
      </p:sp>
      <p:sp>
        <p:nvSpPr>
          <p:cNvPr id="192"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spcAft>
                <a:spcPts val="1199"/>
              </a:spcAft>
              <a:buNone/>
              <a:tabLst>
                <a:tab algn="l" pos="0"/>
              </a:tabLst>
            </a:pPr>
            <a:r>
              <a:rPr b="0" lang="fr" sz="1800" spc="-1" strike="noStrike">
                <a:solidFill>
                  <a:srgbClr val="595959"/>
                </a:solidFill>
                <a:latin typeface="Arial"/>
                <a:ea typeface="Arial"/>
              </a:rPr>
              <a:t>go to the section : iot cloud</a:t>
            </a:r>
            <a:endParaRPr b="0" lang="en-US" sz="1800" spc="-1" strike="noStrike">
              <a:solidFill>
                <a:srgbClr val="000000"/>
              </a:solidFill>
              <a:latin typeface="Arial"/>
            </a:endParaRPr>
          </a:p>
        </p:txBody>
      </p:sp>
      <p:pic>
        <p:nvPicPr>
          <p:cNvPr id="193" name="Google Shape;254;p44" descr=""/>
          <p:cNvPicPr/>
          <p:nvPr/>
        </p:nvPicPr>
        <p:blipFill>
          <a:blip r:embed="rId1"/>
          <a:stretch/>
        </p:blipFill>
        <p:spPr>
          <a:xfrm>
            <a:off x="2252880" y="2064960"/>
            <a:ext cx="4637880" cy="24303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Creating a project in arduino cloud </a:t>
            </a:r>
            <a:endParaRPr b="0" lang="en-US" sz="2800" spc="-1" strike="noStrike">
              <a:solidFill>
                <a:srgbClr val="000000"/>
              </a:solidFill>
              <a:latin typeface="Arial"/>
            </a:endParaRPr>
          </a:p>
        </p:txBody>
      </p:sp>
      <p:pic>
        <p:nvPicPr>
          <p:cNvPr id="195" name="Google Shape;260;p45" descr=""/>
          <p:cNvPicPr/>
          <p:nvPr/>
        </p:nvPicPr>
        <p:blipFill>
          <a:blip r:embed="rId1"/>
          <a:stretch/>
        </p:blipFill>
        <p:spPr>
          <a:xfrm>
            <a:off x="929880" y="1170000"/>
            <a:ext cx="7284240" cy="38206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Creating a project in arduino cloud</a:t>
            </a:r>
            <a:endParaRPr b="0" lang="en-US" sz="2800" spc="-1" strike="noStrike">
              <a:solidFill>
                <a:srgbClr val="000000"/>
              </a:solidFill>
              <a:latin typeface="Arial"/>
            </a:endParaRPr>
          </a:p>
        </p:txBody>
      </p:sp>
      <p:pic>
        <p:nvPicPr>
          <p:cNvPr id="197" name="Google Shape;266;p46" descr=""/>
          <p:cNvPicPr/>
          <p:nvPr/>
        </p:nvPicPr>
        <p:blipFill>
          <a:blip r:embed="rId1"/>
          <a:stretch/>
        </p:blipFill>
        <p:spPr>
          <a:xfrm>
            <a:off x="0" y="944640"/>
            <a:ext cx="9143640" cy="41983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Adding variables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Adding variables</a:t>
            </a:r>
            <a:endParaRPr b="0" lang="en-US" sz="2800" spc="-1" strike="noStrike">
              <a:solidFill>
                <a:srgbClr val="000000"/>
              </a:solidFill>
              <a:latin typeface="Arial"/>
            </a:endParaRPr>
          </a:p>
        </p:txBody>
      </p:sp>
      <p:sp>
        <p:nvSpPr>
          <p:cNvPr id="200"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buNone/>
              <a:tabLst>
                <a:tab algn="l" pos="0"/>
              </a:tabLst>
            </a:pPr>
            <a:r>
              <a:rPr b="0" lang="fr" sz="1800" spc="-1" strike="noStrike">
                <a:solidFill>
                  <a:srgbClr val="595959"/>
                </a:solidFill>
                <a:latin typeface="Arial"/>
                <a:ea typeface="Arial"/>
              </a:rPr>
              <a:t>variables are the data which are in change and will affect on our system</a:t>
            </a:r>
            <a:endParaRPr b="0" lang="en-US" sz="1800" spc="-1" strike="noStrike">
              <a:solidFill>
                <a:srgbClr val="000000"/>
              </a:solidFill>
              <a:latin typeface="Arial"/>
            </a:endParaRPr>
          </a:p>
          <a:p>
            <a:pPr>
              <a:lnSpc>
                <a:spcPct val="115000"/>
              </a:lnSpc>
              <a:spcBef>
                <a:spcPts val="1199"/>
              </a:spcBef>
              <a:buNone/>
              <a:tabLst>
                <a:tab algn="l" pos="0"/>
              </a:tabLst>
            </a:pPr>
            <a:r>
              <a:rPr b="0" lang="fr" sz="1800" spc="-1" strike="noStrike">
                <a:solidFill>
                  <a:srgbClr val="595959"/>
                </a:solidFill>
                <a:latin typeface="Arial"/>
                <a:ea typeface="Arial"/>
              </a:rPr>
              <a:t>In this project we will be using 4 main variables (to track visualize):</a:t>
            </a:r>
            <a:endParaRPr b="0" lang="en-US" sz="1800" spc="-1" strike="noStrike">
              <a:solidFill>
                <a:srgbClr val="000000"/>
              </a:solidFill>
              <a:latin typeface="Arial"/>
            </a:endParaRPr>
          </a:p>
          <a:p>
            <a:pPr marL="457200" indent="-343080">
              <a:lnSpc>
                <a:spcPct val="115000"/>
              </a:lnSpc>
              <a:spcBef>
                <a:spcPts val="1199"/>
              </a:spcBef>
              <a:buClr>
                <a:srgbClr val="595959"/>
              </a:buClr>
              <a:buFont typeface="Arial"/>
              <a:buChar char="●"/>
              <a:tabLst>
                <a:tab algn="l" pos="0"/>
              </a:tabLst>
            </a:pPr>
            <a:r>
              <a:rPr b="0" lang="fr" sz="1800" spc="-1" strike="noStrike">
                <a:solidFill>
                  <a:srgbClr val="595959"/>
                </a:solidFill>
                <a:latin typeface="Arial"/>
                <a:ea typeface="Arial"/>
              </a:rPr>
              <a:t>temperature </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fr" sz="1800" spc="-1" strike="noStrike">
                <a:solidFill>
                  <a:srgbClr val="595959"/>
                </a:solidFill>
                <a:latin typeface="Arial"/>
                <a:ea typeface="Arial"/>
              </a:rPr>
              <a:t>humidity</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fr" sz="1800" spc="-1" strike="noStrike">
                <a:solidFill>
                  <a:srgbClr val="595959"/>
                </a:solidFill>
                <a:latin typeface="Arial"/>
                <a:ea typeface="Arial"/>
              </a:rPr>
              <a:t>soil moisture</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fr" sz="1800" spc="-1" strike="noStrike">
                <a:solidFill>
                  <a:srgbClr val="595959"/>
                </a:solidFill>
                <a:latin typeface="Arial"/>
                <a:ea typeface="Arial"/>
              </a:rPr>
              <a:t>water level (for the simplification sake of the project we will actually display how far is the water from the sensor)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Adding variables</a:t>
            </a:r>
            <a:endParaRPr b="0" lang="en-US" sz="2800" spc="-1" strike="noStrike">
              <a:solidFill>
                <a:srgbClr val="000000"/>
              </a:solidFill>
              <a:latin typeface="Arial"/>
            </a:endParaRPr>
          </a:p>
        </p:txBody>
      </p:sp>
      <p:pic>
        <p:nvPicPr>
          <p:cNvPr id="202" name="Google Shape;283;p49" descr=""/>
          <p:cNvPicPr/>
          <p:nvPr/>
        </p:nvPicPr>
        <p:blipFill>
          <a:blip r:embed="rId1"/>
          <a:stretch/>
        </p:blipFill>
        <p:spPr>
          <a:xfrm>
            <a:off x="786600" y="1158840"/>
            <a:ext cx="7570440" cy="38206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Adding variables</a:t>
            </a:r>
            <a:endParaRPr b="0" lang="en-US" sz="2800" spc="-1" strike="noStrike">
              <a:solidFill>
                <a:srgbClr val="000000"/>
              </a:solidFill>
              <a:latin typeface="Arial"/>
            </a:endParaRPr>
          </a:p>
        </p:txBody>
      </p:sp>
      <p:pic>
        <p:nvPicPr>
          <p:cNvPr id="204" name="Google Shape;289;p50" descr=""/>
          <p:cNvPicPr/>
          <p:nvPr/>
        </p:nvPicPr>
        <p:blipFill>
          <a:blip r:embed="rId1"/>
          <a:stretch/>
        </p:blipFill>
        <p:spPr>
          <a:xfrm>
            <a:off x="916560" y="1017720"/>
            <a:ext cx="7310160" cy="382068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Adding variables</a:t>
            </a:r>
            <a:endParaRPr b="0" lang="en-US" sz="2800" spc="-1" strike="noStrike">
              <a:solidFill>
                <a:srgbClr val="000000"/>
              </a:solidFill>
              <a:latin typeface="Arial"/>
            </a:endParaRPr>
          </a:p>
        </p:txBody>
      </p:sp>
      <p:pic>
        <p:nvPicPr>
          <p:cNvPr id="206" name="Google Shape;295;p51" descr=""/>
          <p:cNvPicPr/>
          <p:nvPr/>
        </p:nvPicPr>
        <p:blipFill>
          <a:blip r:embed="rId1"/>
          <a:stretch/>
        </p:blipFill>
        <p:spPr>
          <a:xfrm>
            <a:off x="914760" y="1214640"/>
            <a:ext cx="7314120" cy="3820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311760" y="2058480"/>
            <a:ext cx="8520120" cy="1026000"/>
          </a:xfrm>
          <a:prstGeom prst="rect">
            <a:avLst/>
          </a:prstGeom>
          <a:noFill/>
          <a:ln w="0">
            <a:noFill/>
          </a:ln>
        </p:spPr>
        <p:txBody>
          <a:bodyPr tIns="91440" bIns="91440" anchor="b">
            <a:normAutofit/>
          </a:bodyPr>
          <a:p>
            <a:pPr algn="ctr">
              <a:lnSpc>
                <a:spcPct val="100000"/>
              </a:lnSpc>
              <a:buNone/>
              <a:tabLst>
                <a:tab algn="l" pos="0"/>
              </a:tabLst>
            </a:pPr>
            <a:r>
              <a:rPr b="0" lang="fr" sz="5200" spc="-1" strike="noStrike">
                <a:solidFill>
                  <a:srgbClr val="000000"/>
                </a:solidFill>
                <a:latin typeface="Arial"/>
                <a:ea typeface="Arial"/>
              </a:rPr>
              <a:t>Material used</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Adding variables</a:t>
            </a:r>
            <a:endParaRPr b="0" lang="en-US" sz="2800" spc="-1" strike="noStrike">
              <a:solidFill>
                <a:srgbClr val="000000"/>
              </a:solidFill>
              <a:latin typeface="Arial"/>
            </a:endParaRPr>
          </a:p>
        </p:txBody>
      </p:sp>
      <p:sp>
        <p:nvSpPr>
          <p:cNvPr id="208"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spcAft>
                <a:spcPts val="1199"/>
              </a:spcAft>
              <a:buNone/>
              <a:tabLst>
                <a:tab algn="l" pos="0"/>
              </a:tabLst>
            </a:pPr>
            <a:r>
              <a:rPr b="0" lang="fr" sz="1800" spc="-1" strike="noStrike">
                <a:solidFill>
                  <a:srgbClr val="595959"/>
                </a:solidFill>
                <a:latin typeface="Arial"/>
                <a:ea typeface="Arial"/>
              </a:rPr>
              <a:t>after adding variables :</a:t>
            </a:r>
            <a:endParaRPr b="0" lang="en-US" sz="1800" spc="-1" strike="noStrike">
              <a:solidFill>
                <a:srgbClr val="000000"/>
              </a:solidFill>
              <a:latin typeface="Arial"/>
            </a:endParaRPr>
          </a:p>
        </p:txBody>
      </p:sp>
      <p:pic>
        <p:nvPicPr>
          <p:cNvPr id="209" name="Google Shape;302;p52" descr=""/>
          <p:cNvPicPr/>
          <p:nvPr/>
        </p:nvPicPr>
        <p:blipFill>
          <a:blip r:embed="rId1"/>
          <a:stretch/>
        </p:blipFill>
        <p:spPr>
          <a:xfrm>
            <a:off x="1536120" y="1714320"/>
            <a:ext cx="6071040" cy="31842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Associate the arduino with the project</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Associate the arduino with the project</a:t>
            </a:r>
            <a:endParaRPr b="0" lang="en-US" sz="3600" spc="-1" strike="noStrike">
              <a:solidFill>
                <a:srgbClr val="000000"/>
              </a:solidFill>
              <a:latin typeface="Arial"/>
            </a:endParaRPr>
          </a:p>
        </p:txBody>
      </p:sp>
      <p:sp>
        <p:nvSpPr>
          <p:cNvPr id="212" name="PlaceHolder 2"/>
          <p:cNvSpPr>
            <a:spLocks noGrp="1"/>
          </p:cNvSpPr>
          <p:nvPr>
            <p:ph/>
          </p:nvPr>
        </p:nvSpPr>
        <p:spPr>
          <a:xfrm>
            <a:off x="311760" y="1575360"/>
            <a:ext cx="8520120" cy="199260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Now it is time to let our arduino know the arduino cloud so that they can communicate with each other</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we are going to be doing that by giving our arduino a name, and a secret key</a:t>
            </a:r>
            <a:endParaRPr b="0" lang="en-US" sz="1800" spc="-1" strike="noStrike">
              <a:solidFill>
                <a:srgbClr val="000000"/>
              </a:solidFill>
              <a:latin typeface="Arial"/>
            </a:endParaRPr>
          </a:p>
          <a:p>
            <a:pPr marL="457200" indent="-343080">
              <a:lnSpc>
                <a:spcPct val="115000"/>
              </a:lnSpc>
              <a:buClr>
                <a:srgbClr val="595959"/>
              </a:buClr>
              <a:buFont typeface="Arial"/>
              <a:buChar char="●"/>
            </a:pPr>
            <a:r>
              <a:rPr b="0" lang="fr" sz="1800" spc="-1" strike="noStrike">
                <a:solidFill>
                  <a:srgbClr val="595959"/>
                </a:solidFill>
                <a:latin typeface="Arial"/>
                <a:ea typeface="Arial"/>
              </a:rPr>
              <a:t>a secret key is a security feature that allows a secure connection between the arduino board and arduino cloud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pic>
        <p:nvPicPr>
          <p:cNvPr id="214" name="Google Shape;319;p55" descr=""/>
          <p:cNvPicPr/>
          <p:nvPr/>
        </p:nvPicPr>
        <p:blipFill>
          <a:blip r:embed="rId1"/>
          <a:stretch/>
        </p:blipFill>
        <p:spPr>
          <a:xfrm>
            <a:off x="1072800" y="1287000"/>
            <a:ext cx="6997680" cy="33195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pic>
        <p:nvPicPr>
          <p:cNvPr id="216" name="Google Shape;325;p56" descr=""/>
          <p:cNvPicPr/>
          <p:nvPr/>
        </p:nvPicPr>
        <p:blipFill>
          <a:blip r:embed="rId1"/>
          <a:stretch/>
        </p:blipFill>
        <p:spPr>
          <a:xfrm>
            <a:off x="1604160" y="1170000"/>
            <a:ext cx="5934960" cy="38206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pic>
        <p:nvPicPr>
          <p:cNvPr id="218" name="Google Shape;331;p57" descr=""/>
          <p:cNvPicPr/>
          <p:nvPr/>
        </p:nvPicPr>
        <p:blipFill>
          <a:blip r:embed="rId1"/>
          <a:stretch/>
        </p:blipFill>
        <p:spPr>
          <a:xfrm>
            <a:off x="1602000" y="1240920"/>
            <a:ext cx="5939640" cy="33260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pic>
        <p:nvPicPr>
          <p:cNvPr id="220" name="Google Shape;337;p58" descr=""/>
          <p:cNvPicPr/>
          <p:nvPr/>
        </p:nvPicPr>
        <p:blipFill>
          <a:blip r:embed="rId1"/>
          <a:stretch/>
        </p:blipFill>
        <p:spPr>
          <a:xfrm>
            <a:off x="1735560" y="1241280"/>
            <a:ext cx="5672520" cy="35416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pic>
        <p:nvPicPr>
          <p:cNvPr id="222" name="Google Shape;343;p59" descr=""/>
          <p:cNvPicPr/>
          <p:nvPr/>
        </p:nvPicPr>
        <p:blipFill>
          <a:blip r:embed="rId1"/>
          <a:stretch/>
        </p:blipFill>
        <p:spPr>
          <a:xfrm>
            <a:off x="2328120" y="1230840"/>
            <a:ext cx="4487760" cy="31276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pic>
        <p:nvPicPr>
          <p:cNvPr id="224" name="Google Shape;349;p60" descr=""/>
          <p:cNvPicPr/>
          <p:nvPr/>
        </p:nvPicPr>
        <p:blipFill>
          <a:blip r:embed="rId1"/>
          <a:stretch/>
        </p:blipFill>
        <p:spPr>
          <a:xfrm>
            <a:off x="1263600" y="1072800"/>
            <a:ext cx="6616080" cy="38206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pic>
        <p:nvPicPr>
          <p:cNvPr id="226" name="Google Shape;355;p61" descr=""/>
          <p:cNvPicPr/>
          <p:nvPr/>
        </p:nvPicPr>
        <p:blipFill>
          <a:blip r:embed="rId1"/>
          <a:stretch/>
        </p:blipFill>
        <p:spPr>
          <a:xfrm>
            <a:off x="2568240" y="1191960"/>
            <a:ext cx="3515040" cy="3337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655080" y="713880"/>
            <a:ext cx="183384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Controller:</a:t>
            </a:r>
            <a:endParaRPr b="0" lang="en-US" sz="2800" spc="-1" strike="noStrike">
              <a:solidFill>
                <a:srgbClr val="000000"/>
              </a:solidFill>
              <a:latin typeface="Arial"/>
            </a:endParaRPr>
          </a:p>
        </p:txBody>
      </p:sp>
      <p:sp>
        <p:nvSpPr>
          <p:cNvPr id="124" name="PlaceHolder 2"/>
          <p:cNvSpPr>
            <a:spLocks noGrp="1"/>
          </p:cNvSpPr>
          <p:nvPr>
            <p:ph/>
          </p:nvPr>
        </p:nvSpPr>
        <p:spPr>
          <a:xfrm>
            <a:off x="367560" y="1515960"/>
            <a:ext cx="8520120" cy="3015360"/>
          </a:xfrm>
          <a:prstGeom prst="rect">
            <a:avLst/>
          </a:prstGeom>
          <a:noFill/>
          <a:ln w="0">
            <a:noFill/>
          </a:ln>
        </p:spPr>
        <p:txBody>
          <a:bodyPr tIns="91440" bIns="91440" anchor="t">
            <a:normAutofit/>
          </a:bodyPr>
          <a:p>
            <a:pPr>
              <a:lnSpc>
                <a:spcPct val="115000"/>
              </a:lnSpc>
              <a:buNone/>
              <a:tabLst>
                <a:tab algn="l" pos="0"/>
              </a:tabLst>
            </a:pPr>
            <a:r>
              <a:rPr b="0" lang="fr" sz="1800" spc="-1" strike="noStrike">
                <a:solidFill>
                  <a:srgbClr val="595959"/>
                </a:solidFill>
                <a:latin typeface="Arial"/>
                <a:ea typeface="Arial"/>
              </a:rPr>
              <a:t>The controller is the brain that will orchestrate the other parts of the system</a:t>
            </a:r>
            <a:endParaRPr b="0" lang="en-US" sz="1800" spc="-1" strike="noStrike">
              <a:solidFill>
                <a:srgbClr val="000000"/>
              </a:solidFill>
              <a:latin typeface="Arial"/>
            </a:endParaRPr>
          </a:p>
          <a:p>
            <a:pPr>
              <a:lnSpc>
                <a:spcPct val="115000"/>
              </a:lnSpc>
              <a:spcBef>
                <a:spcPts val="1199"/>
              </a:spcBef>
              <a:buNone/>
              <a:tabLst>
                <a:tab algn="l" pos="0"/>
              </a:tabLst>
            </a:pPr>
            <a:r>
              <a:rPr b="0" lang="fr" sz="1800" spc="-1" strike="noStrike">
                <a:solidFill>
                  <a:srgbClr val="595959"/>
                </a:solidFill>
                <a:latin typeface="Arial"/>
                <a:ea typeface="Arial"/>
              </a:rPr>
              <a:t>It has three main functionality :</a:t>
            </a:r>
            <a:endParaRPr b="0" lang="en-US" sz="1800" spc="-1" strike="noStrike">
              <a:solidFill>
                <a:srgbClr val="000000"/>
              </a:solidFill>
              <a:latin typeface="Arial"/>
            </a:endParaRPr>
          </a:p>
          <a:p>
            <a:pPr marL="457200" indent="-343080">
              <a:lnSpc>
                <a:spcPct val="115000"/>
              </a:lnSpc>
              <a:spcBef>
                <a:spcPts val="1199"/>
              </a:spcBef>
              <a:buClr>
                <a:srgbClr val="595959"/>
              </a:buClr>
              <a:buFont typeface="Arial"/>
              <a:buChar char="●"/>
              <a:tabLst>
                <a:tab algn="l" pos="0"/>
              </a:tabLst>
            </a:pPr>
            <a:r>
              <a:rPr b="0" lang="fr" sz="1800" spc="-1" strike="noStrike">
                <a:solidFill>
                  <a:srgbClr val="595959"/>
                </a:solidFill>
                <a:latin typeface="Arial"/>
                <a:ea typeface="Arial"/>
              </a:rPr>
              <a:t>Collecting specific data from the environment</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fr" sz="1800" spc="-1" strike="noStrike">
                <a:solidFill>
                  <a:srgbClr val="595959"/>
                </a:solidFill>
                <a:latin typeface="Arial"/>
                <a:ea typeface="Arial"/>
              </a:rPr>
              <a:t>Controlling specific components of the system based on data collected</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fr" sz="1800" spc="-1" strike="noStrike">
                <a:solidFill>
                  <a:srgbClr val="595959"/>
                </a:solidFill>
                <a:latin typeface="Arial"/>
                <a:ea typeface="Arial"/>
              </a:rPr>
              <a:t>Sending this data to google sheets</a:t>
            </a:r>
            <a:endParaRPr b="0" lang="en-US"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fr" sz="1800" spc="-1" strike="noStrike">
                <a:solidFill>
                  <a:srgbClr val="595959"/>
                </a:solidFill>
                <a:latin typeface="Arial"/>
                <a:ea typeface="Arial"/>
              </a:rPr>
              <a:t>[visualizing the data collection (this is an arduino cloud feature)]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sp>
        <p:nvSpPr>
          <p:cNvPr id="228"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endParaRPr b="0" lang="en-US" sz="1400" spc="-1" strike="noStrike">
              <a:solidFill>
                <a:srgbClr val="000000"/>
              </a:solidFill>
              <a:latin typeface="Arial"/>
            </a:endParaRPr>
          </a:p>
        </p:txBody>
      </p:sp>
      <p:pic>
        <p:nvPicPr>
          <p:cNvPr id="229" name="Google Shape;362;p62" descr=""/>
          <p:cNvPicPr/>
          <p:nvPr/>
        </p:nvPicPr>
        <p:blipFill>
          <a:blip r:embed="rId1"/>
          <a:stretch/>
        </p:blipFill>
        <p:spPr>
          <a:xfrm>
            <a:off x="1463760" y="1152360"/>
            <a:ext cx="6216480" cy="36525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Associate the arduino with the Arduino cloud</a:t>
            </a:r>
            <a:endParaRPr b="0" lang="en-US" sz="2800" spc="-1" strike="noStrike">
              <a:solidFill>
                <a:srgbClr val="000000"/>
              </a:solidFill>
              <a:latin typeface="Arial"/>
            </a:endParaRPr>
          </a:p>
        </p:txBody>
      </p:sp>
      <p:pic>
        <p:nvPicPr>
          <p:cNvPr id="231" name="Google Shape;368;p63" descr=""/>
          <p:cNvPicPr/>
          <p:nvPr/>
        </p:nvPicPr>
        <p:blipFill>
          <a:blip r:embed="rId1"/>
          <a:stretch/>
        </p:blipFill>
        <p:spPr>
          <a:xfrm>
            <a:off x="1832760" y="1185840"/>
            <a:ext cx="4954680" cy="304920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Moving to the code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Moving to the code</a:t>
            </a:r>
            <a:endParaRPr b="0" lang="en-US" sz="2800" spc="-1" strike="noStrike">
              <a:solidFill>
                <a:srgbClr val="000000"/>
              </a:solidFill>
              <a:latin typeface="Arial"/>
            </a:endParaRPr>
          </a:p>
        </p:txBody>
      </p:sp>
      <p:sp>
        <p:nvSpPr>
          <p:cNvPr id="234"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buNone/>
              <a:tabLst>
                <a:tab algn="l" pos="0"/>
              </a:tabLst>
            </a:pPr>
            <a:r>
              <a:rPr b="0" lang="fr" sz="1800" spc="-1" strike="noStrike">
                <a:solidFill>
                  <a:srgbClr val="595959"/>
                </a:solidFill>
                <a:latin typeface="Arial"/>
                <a:ea typeface="Arial"/>
              </a:rPr>
              <a:t>The code is available on github (link provided later) the next section is for explanation purposes</a:t>
            </a:r>
            <a:endParaRPr b="0" lang="en-US" sz="1800" spc="-1" strike="noStrike">
              <a:solidFill>
                <a:srgbClr val="000000"/>
              </a:solidFill>
              <a:latin typeface="Arial"/>
            </a:endParaRPr>
          </a:p>
          <a:p>
            <a:pPr>
              <a:lnSpc>
                <a:spcPct val="115000"/>
              </a:lnSpc>
              <a:spcBef>
                <a:spcPts val="1199"/>
              </a:spcBef>
              <a:spcAft>
                <a:spcPts val="1199"/>
              </a:spcAft>
              <a:buNone/>
              <a:tabLst>
                <a:tab algn="l" pos="0"/>
              </a:tabLst>
            </a:pPr>
            <a:r>
              <a:rPr b="0" lang="fr" sz="1800" spc="-1" strike="noStrike">
                <a:solidFill>
                  <a:srgbClr val="595959"/>
                </a:solidFill>
                <a:latin typeface="Arial"/>
                <a:ea typeface="Arial"/>
              </a:rPr>
              <a:t>the data is  collected from environment using sensors and they are interpreted from arduino as specific values (analog [0-1023] or digital [0-1]) this is why you are going some lines of code when we transform the code from values that arduino understand to human readable values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311760" y="27828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General structure of an Arduino program</a:t>
            </a:r>
            <a:endParaRPr b="0" lang="en-US" sz="3600" spc="-1" strike="noStrike">
              <a:solidFill>
                <a:srgbClr val="000000"/>
              </a:solidFill>
              <a:latin typeface="Arial"/>
            </a:endParaRPr>
          </a:p>
        </p:txBody>
      </p:sp>
      <p:pic>
        <p:nvPicPr>
          <p:cNvPr id="236" name="Google Shape;385;p66" descr=""/>
          <p:cNvPicPr/>
          <p:nvPr/>
        </p:nvPicPr>
        <p:blipFill>
          <a:blip r:embed="rId1"/>
          <a:stretch/>
        </p:blipFill>
        <p:spPr>
          <a:xfrm>
            <a:off x="152280" y="1481760"/>
            <a:ext cx="8838720" cy="21798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Data collection</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Temperature and Humidity sensor</a:t>
            </a:r>
            <a:endParaRPr b="0" lang="en-US" sz="2800" spc="-1" strike="noStrike">
              <a:solidFill>
                <a:srgbClr val="000000"/>
              </a:solidFill>
              <a:latin typeface="Arial"/>
            </a:endParaRPr>
          </a:p>
        </p:txBody>
      </p:sp>
      <p:pic>
        <p:nvPicPr>
          <p:cNvPr id="239" name="Google Shape;396;p68" descr=""/>
          <p:cNvPicPr/>
          <p:nvPr/>
        </p:nvPicPr>
        <p:blipFill>
          <a:blip r:embed="rId1"/>
          <a:stretch/>
        </p:blipFill>
        <p:spPr>
          <a:xfrm>
            <a:off x="4748760" y="1181160"/>
            <a:ext cx="4083480" cy="3820680"/>
          </a:xfrm>
          <a:prstGeom prst="rect">
            <a:avLst/>
          </a:prstGeom>
          <a:ln w="0">
            <a:noFill/>
          </a:ln>
        </p:spPr>
      </p:pic>
      <p:pic>
        <p:nvPicPr>
          <p:cNvPr id="240" name="Google Shape;397;p68" descr=""/>
          <p:cNvPicPr/>
          <p:nvPr/>
        </p:nvPicPr>
        <p:blipFill>
          <a:blip r:embed="rId2"/>
          <a:stretch/>
        </p:blipFill>
        <p:spPr>
          <a:xfrm>
            <a:off x="311760" y="1181160"/>
            <a:ext cx="3344760" cy="38206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Ultrasonic sensor</a:t>
            </a:r>
            <a:endParaRPr b="0" lang="en-US" sz="2800" spc="-1" strike="noStrike">
              <a:solidFill>
                <a:srgbClr val="000000"/>
              </a:solidFill>
              <a:latin typeface="Arial"/>
            </a:endParaRPr>
          </a:p>
        </p:txBody>
      </p:sp>
      <p:pic>
        <p:nvPicPr>
          <p:cNvPr id="242" name="Google Shape;403;p69" descr=""/>
          <p:cNvPicPr/>
          <p:nvPr/>
        </p:nvPicPr>
        <p:blipFill>
          <a:blip r:embed="rId1"/>
          <a:stretch/>
        </p:blipFill>
        <p:spPr>
          <a:xfrm>
            <a:off x="5060160" y="1170000"/>
            <a:ext cx="3772080" cy="3820680"/>
          </a:xfrm>
          <a:prstGeom prst="rect">
            <a:avLst/>
          </a:prstGeom>
          <a:ln w="0">
            <a:noFill/>
          </a:ln>
        </p:spPr>
      </p:pic>
      <p:pic>
        <p:nvPicPr>
          <p:cNvPr id="243" name="Google Shape;404;p69" descr=""/>
          <p:cNvPicPr/>
          <p:nvPr/>
        </p:nvPicPr>
        <p:blipFill>
          <a:blip r:embed="rId2"/>
          <a:stretch/>
        </p:blipFill>
        <p:spPr>
          <a:xfrm>
            <a:off x="152280" y="1170000"/>
            <a:ext cx="4252680" cy="38206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Soil moisture sensor</a:t>
            </a:r>
            <a:endParaRPr b="0" lang="en-US" sz="2800" spc="-1" strike="noStrike">
              <a:solidFill>
                <a:srgbClr val="000000"/>
              </a:solidFill>
              <a:latin typeface="Arial"/>
            </a:endParaRPr>
          </a:p>
        </p:txBody>
      </p:sp>
      <p:pic>
        <p:nvPicPr>
          <p:cNvPr id="245" name="Google Shape;410;p70" descr=""/>
          <p:cNvPicPr/>
          <p:nvPr/>
        </p:nvPicPr>
        <p:blipFill>
          <a:blip r:embed="rId1"/>
          <a:stretch/>
        </p:blipFill>
        <p:spPr>
          <a:xfrm>
            <a:off x="4955040" y="1170000"/>
            <a:ext cx="3876840" cy="3820680"/>
          </a:xfrm>
          <a:prstGeom prst="rect">
            <a:avLst/>
          </a:prstGeom>
          <a:ln w="0">
            <a:noFill/>
          </a:ln>
        </p:spPr>
      </p:pic>
      <p:pic>
        <p:nvPicPr>
          <p:cNvPr id="246" name="Google Shape;411;p70" descr=""/>
          <p:cNvPicPr/>
          <p:nvPr/>
        </p:nvPicPr>
        <p:blipFill>
          <a:blip r:embed="rId2"/>
          <a:stretch/>
        </p:blipFill>
        <p:spPr>
          <a:xfrm>
            <a:off x="311760" y="1170000"/>
            <a:ext cx="3820680" cy="38206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Water pump sensor</a:t>
            </a:r>
            <a:endParaRPr b="0" lang="en-US" sz="2800" spc="-1" strike="noStrike">
              <a:solidFill>
                <a:srgbClr val="000000"/>
              </a:solidFill>
              <a:latin typeface="Arial"/>
            </a:endParaRPr>
          </a:p>
        </p:txBody>
      </p:sp>
      <p:pic>
        <p:nvPicPr>
          <p:cNvPr id="248" name="Google Shape;417;p71" descr=""/>
          <p:cNvPicPr/>
          <p:nvPr/>
        </p:nvPicPr>
        <p:blipFill>
          <a:blip r:embed="rId1"/>
          <a:stretch/>
        </p:blipFill>
        <p:spPr>
          <a:xfrm>
            <a:off x="311760" y="1170000"/>
            <a:ext cx="3657600" cy="3661200"/>
          </a:xfrm>
          <a:prstGeom prst="rect">
            <a:avLst/>
          </a:prstGeom>
          <a:ln w="0">
            <a:noFill/>
          </a:ln>
        </p:spPr>
      </p:pic>
      <p:pic>
        <p:nvPicPr>
          <p:cNvPr id="249" name="Google Shape;418;p71" descr=""/>
          <p:cNvPicPr/>
          <p:nvPr/>
        </p:nvPicPr>
        <p:blipFill>
          <a:blip r:embed="rId2"/>
          <a:stretch/>
        </p:blipFill>
        <p:spPr>
          <a:xfrm>
            <a:off x="4572000" y="1170000"/>
            <a:ext cx="4259880" cy="38376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controller:</a:t>
            </a:r>
            <a:endParaRPr b="0" lang="en-US" sz="2800" spc="-1" strike="noStrike">
              <a:solidFill>
                <a:srgbClr val="000000"/>
              </a:solidFill>
              <a:latin typeface="Arial"/>
            </a:endParaRPr>
          </a:p>
        </p:txBody>
      </p:sp>
      <p:sp>
        <p:nvSpPr>
          <p:cNvPr id="126" name="PlaceHolder 2"/>
          <p:cNvSpPr>
            <a:spLocks noGrp="1"/>
          </p:cNvSpPr>
          <p:nvPr>
            <p:ph/>
          </p:nvPr>
        </p:nvSpPr>
        <p:spPr>
          <a:xfrm>
            <a:off x="311760" y="1152360"/>
            <a:ext cx="8520120" cy="3416040"/>
          </a:xfrm>
          <a:prstGeom prst="rect">
            <a:avLst/>
          </a:prstGeom>
          <a:noFill/>
          <a:ln w="9360">
            <a:solidFill>
              <a:srgbClr val="ffffff"/>
            </a:solidFill>
            <a:round/>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In our case our controller will be any type of arduino that can connect to internet using wifi (we can use wifi modules and plug it to arduino uno) in this lab we are going to be using Arduino wmos d1 which has esp8266</a:t>
            </a:r>
            <a:endParaRPr b="0" lang="en-US" sz="1800" spc="-1" strike="noStrike">
              <a:solidFill>
                <a:srgbClr val="000000"/>
              </a:solidFill>
              <a:latin typeface="Arial"/>
            </a:endParaRPr>
          </a:p>
        </p:txBody>
      </p:sp>
      <p:pic>
        <p:nvPicPr>
          <p:cNvPr id="127" name="Google Shape;84;p18" descr=""/>
          <p:cNvPicPr/>
          <p:nvPr/>
        </p:nvPicPr>
        <p:blipFill>
          <a:blip r:embed="rId1"/>
          <a:stretch/>
        </p:blipFill>
        <p:spPr>
          <a:xfrm>
            <a:off x="612720" y="2433600"/>
            <a:ext cx="2382120" cy="1801440"/>
          </a:xfrm>
          <a:prstGeom prst="rect">
            <a:avLst/>
          </a:prstGeom>
          <a:ln w="0">
            <a:noFill/>
          </a:ln>
        </p:spPr>
      </p:pic>
      <p:pic>
        <p:nvPicPr>
          <p:cNvPr id="128" name="Google Shape;85;p18" descr=""/>
          <p:cNvPicPr/>
          <p:nvPr/>
        </p:nvPicPr>
        <p:blipFill>
          <a:blip r:embed="rId2"/>
          <a:stretch/>
        </p:blipFill>
        <p:spPr>
          <a:xfrm>
            <a:off x="3451320" y="2479680"/>
            <a:ext cx="2241000" cy="1709280"/>
          </a:xfrm>
          <a:prstGeom prst="rect">
            <a:avLst/>
          </a:prstGeom>
          <a:ln w="0">
            <a:noFill/>
          </a:ln>
        </p:spPr>
      </p:pic>
      <p:pic>
        <p:nvPicPr>
          <p:cNvPr id="129" name="Google Shape;86;p18" descr=""/>
          <p:cNvPicPr/>
          <p:nvPr/>
        </p:nvPicPr>
        <p:blipFill>
          <a:blip r:embed="rId3"/>
          <a:stretch/>
        </p:blipFill>
        <p:spPr>
          <a:xfrm>
            <a:off x="6331320" y="2479680"/>
            <a:ext cx="2500560" cy="1541880"/>
          </a:xfrm>
          <a:prstGeom prst="rect">
            <a:avLst/>
          </a:prstGeom>
          <a:ln w="0">
            <a:noFill/>
          </a:ln>
        </p:spPr>
      </p:pic>
      <p:sp>
        <p:nvSpPr>
          <p:cNvPr id="130" name="Google Shape;87;p18"/>
          <p:cNvSpPr/>
          <p:nvPr/>
        </p:nvSpPr>
        <p:spPr>
          <a:xfrm>
            <a:off x="965160" y="4266360"/>
            <a:ext cx="16333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fr" sz="1400" spc="-1" strike="noStrike">
                <a:solidFill>
                  <a:srgbClr val="000000"/>
                </a:solidFill>
                <a:latin typeface="Arial"/>
                <a:ea typeface="Arial"/>
              </a:rPr>
              <a:t>arduino wmos d1</a:t>
            </a:r>
            <a:endParaRPr b="0" lang="en-US" sz="1400" spc="-1" strike="noStrike">
              <a:latin typeface="Arial"/>
            </a:endParaRPr>
          </a:p>
        </p:txBody>
      </p:sp>
      <p:sp>
        <p:nvSpPr>
          <p:cNvPr id="131" name="Google Shape;88;p18"/>
          <p:cNvSpPr/>
          <p:nvPr/>
        </p:nvSpPr>
        <p:spPr>
          <a:xfrm>
            <a:off x="3909600" y="4188960"/>
            <a:ext cx="132480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fr" sz="1400" spc="-1" strike="noStrike">
                <a:solidFill>
                  <a:srgbClr val="000000"/>
                </a:solidFill>
                <a:latin typeface="Arial"/>
                <a:ea typeface="Arial"/>
              </a:rPr>
              <a:t>arduino esp32</a:t>
            </a:r>
            <a:endParaRPr b="0" lang="en-US" sz="1400" spc="-1" strike="noStrike">
              <a:latin typeface="Arial"/>
            </a:endParaRPr>
          </a:p>
        </p:txBody>
      </p:sp>
      <p:sp>
        <p:nvSpPr>
          <p:cNvPr id="132" name="Google Shape;89;p18"/>
          <p:cNvSpPr/>
          <p:nvPr/>
        </p:nvSpPr>
        <p:spPr>
          <a:xfrm>
            <a:off x="6545160" y="4081320"/>
            <a:ext cx="22413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fr" sz="1400" spc="-1" strike="noStrike">
                <a:solidFill>
                  <a:srgbClr val="000000"/>
                </a:solidFill>
                <a:latin typeface="Arial"/>
                <a:ea typeface="Arial"/>
              </a:rPr>
              <a:t>arduino uno + wifi module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Sending data to google sheet</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gn="ct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sp>
        <p:nvSpPr>
          <p:cNvPr id="253" name="PlaceHolder 2"/>
          <p:cNvSpPr>
            <a:spLocks noGrp="1"/>
          </p:cNvSpPr>
          <p:nvPr>
            <p:ph/>
          </p:nvPr>
        </p:nvSpPr>
        <p:spPr>
          <a:xfrm>
            <a:off x="408960" y="1228320"/>
            <a:ext cx="8520120" cy="3521520"/>
          </a:xfrm>
          <a:prstGeom prst="rect">
            <a:avLst/>
          </a:prstGeom>
          <a:noFill/>
          <a:ln w="0">
            <a:noFill/>
          </a:ln>
        </p:spPr>
        <p:txBody>
          <a:bodyPr tIns="91440" bIns="91440" anchor="t">
            <a:normAutofit fontScale="96000"/>
          </a:bodyPr>
          <a:p>
            <a:pPr>
              <a:lnSpc>
                <a:spcPct val="115000"/>
              </a:lnSpc>
              <a:buNone/>
              <a:tabLst>
                <a:tab algn="l" pos="0"/>
              </a:tabLst>
            </a:pPr>
            <a:r>
              <a:rPr b="0" lang="fr" sz="1800" spc="-1" strike="noStrike">
                <a:solidFill>
                  <a:srgbClr val="595959"/>
                </a:solidFill>
                <a:latin typeface="Arial"/>
                <a:ea typeface="Arial"/>
              </a:rPr>
              <a:t>As we mentioned earlier we will be using ifttt server as intermediate between arduino and the google sheet, it will help us to visualize data in real time (from the cloud)</a:t>
            </a:r>
            <a:endParaRPr b="0" lang="en-US" sz="1800" spc="-1" strike="noStrike">
              <a:solidFill>
                <a:srgbClr val="000000"/>
              </a:solidFill>
              <a:latin typeface="Arial"/>
            </a:endParaRPr>
          </a:p>
          <a:p>
            <a:pPr>
              <a:lnSpc>
                <a:spcPct val="115000"/>
              </a:lnSpc>
              <a:spcBef>
                <a:spcPts val="1199"/>
              </a:spcBef>
              <a:buNone/>
              <a:tabLst>
                <a:tab algn="l" pos="0"/>
              </a:tabLst>
            </a:pPr>
            <a:r>
              <a:rPr b="0" lang="fr" sz="1800" spc="-1" strike="noStrike">
                <a:solidFill>
                  <a:srgbClr val="595959"/>
                </a:solidFill>
                <a:latin typeface="Arial"/>
                <a:ea typeface="Arial"/>
              </a:rPr>
              <a:t>we are going to give the identity of our arduino to ifttt server and make them connect with each other so that ifttt server takes the data from your arduino board and write it in google sheet</a:t>
            </a:r>
            <a:endParaRPr b="0" lang="en-US" sz="1800" spc="-1" strike="noStrike">
              <a:solidFill>
                <a:srgbClr val="000000"/>
              </a:solidFill>
              <a:latin typeface="Arial"/>
            </a:endParaRPr>
          </a:p>
          <a:p>
            <a:pPr>
              <a:lnSpc>
                <a:spcPct val="115000"/>
              </a:lnSpc>
              <a:spcBef>
                <a:spcPts val="1199"/>
              </a:spcBef>
              <a:buNone/>
              <a:tabLst>
                <a:tab algn="l" pos="0"/>
              </a:tabLst>
            </a:pPr>
            <a:r>
              <a:rPr b="0" lang="fr" sz="1800" spc="-1" strike="noStrike">
                <a:solidFill>
                  <a:srgbClr val="595959"/>
                </a:solidFill>
                <a:latin typeface="Arial"/>
                <a:ea typeface="Arial"/>
              </a:rPr>
              <a:t>the way it works is simple : if a change occurs in one of the variables arduino will send a signal to the ifttt and this one will be sending this to google sheet</a:t>
            </a:r>
            <a:endParaRPr b="0" lang="en-US" sz="1800" spc="-1" strike="noStrike">
              <a:solidFill>
                <a:srgbClr val="000000"/>
              </a:solidFill>
              <a:latin typeface="Arial"/>
            </a:endParaRPr>
          </a:p>
          <a:p>
            <a:pPr>
              <a:lnSpc>
                <a:spcPct val="115000"/>
              </a:lnSpc>
              <a:spcBef>
                <a:spcPts val="1199"/>
              </a:spcBef>
              <a:spcAft>
                <a:spcPts val="1199"/>
              </a:spcAft>
              <a:buNone/>
              <a:tabLst>
                <a:tab algn="l" pos="0"/>
              </a:tabLst>
            </a:pPr>
            <a:r>
              <a:rPr b="0" lang="fr" sz="1800" spc="-1" strike="noStrike">
                <a:solidFill>
                  <a:srgbClr val="595959"/>
                </a:solidFill>
                <a:latin typeface="Arial"/>
                <a:ea typeface="Arial"/>
              </a:rPr>
              <a:t>there is a part in the final code where a function (send_data_to_sheet()) is executed this is the part where arduino will send it to ifttt and ifttt will handle the rest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55" name="Google Shape;440;p75" descr=""/>
          <p:cNvPicPr/>
          <p:nvPr/>
        </p:nvPicPr>
        <p:blipFill>
          <a:blip r:embed="rId1"/>
          <a:stretch/>
        </p:blipFill>
        <p:spPr>
          <a:xfrm>
            <a:off x="311760" y="1239120"/>
            <a:ext cx="8520120" cy="369468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57" name="Google Shape;446;p76" descr=""/>
          <p:cNvPicPr/>
          <p:nvPr/>
        </p:nvPicPr>
        <p:blipFill>
          <a:blip r:embed="rId1"/>
          <a:stretch/>
        </p:blipFill>
        <p:spPr>
          <a:xfrm>
            <a:off x="163800" y="1085040"/>
            <a:ext cx="8815680" cy="382068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59" name="Google Shape;452;p77" descr=""/>
          <p:cNvPicPr/>
          <p:nvPr/>
        </p:nvPicPr>
        <p:blipFill>
          <a:blip r:embed="rId1"/>
          <a:stretch/>
        </p:blipFill>
        <p:spPr>
          <a:xfrm>
            <a:off x="311760" y="1170000"/>
            <a:ext cx="8520120" cy="37486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61" name="Google Shape;458;p78" descr=""/>
          <p:cNvPicPr/>
          <p:nvPr/>
        </p:nvPicPr>
        <p:blipFill>
          <a:blip r:embed="rId1"/>
          <a:stretch/>
        </p:blipFill>
        <p:spPr>
          <a:xfrm>
            <a:off x="311760" y="11214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63" name="Google Shape;464;p79" descr=""/>
          <p:cNvPicPr/>
          <p:nvPr/>
        </p:nvPicPr>
        <p:blipFill>
          <a:blip r:embed="rId1"/>
          <a:stretch/>
        </p:blipFill>
        <p:spPr>
          <a:xfrm>
            <a:off x="311760" y="1170000"/>
            <a:ext cx="8471160" cy="321912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pic>
        <p:nvPicPr>
          <p:cNvPr id="265" name="Google Shape;470;p80" descr=""/>
          <p:cNvPicPr/>
          <p:nvPr/>
        </p:nvPicPr>
        <p:blipFill>
          <a:blip r:embed="rId1"/>
          <a:stretch/>
        </p:blipFill>
        <p:spPr>
          <a:xfrm>
            <a:off x="353160" y="1097280"/>
            <a:ext cx="8437320" cy="38206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pic>
        <p:nvPicPr>
          <p:cNvPr id="267" name="Google Shape;476;p81" descr=""/>
          <p:cNvPicPr/>
          <p:nvPr/>
        </p:nvPicPr>
        <p:blipFill>
          <a:blip r:embed="rId1"/>
          <a:stretch/>
        </p:blipFill>
        <p:spPr>
          <a:xfrm>
            <a:off x="311760" y="110952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1682640"/>
            <a:ext cx="8520120" cy="1777680"/>
          </a:xfrm>
          <a:prstGeom prst="rect">
            <a:avLst/>
          </a:prstGeom>
          <a:noFill/>
          <a:ln w="0">
            <a:noFill/>
          </a:ln>
        </p:spPr>
        <p:txBody>
          <a:bodyPr tIns="91440" bIns="91440" anchor="b">
            <a:normAutofit/>
          </a:bodyPr>
          <a:p>
            <a:pPr algn="ctr">
              <a:lnSpc>
                <a:spcPct val="100000"/>
              </a:lnSpc>
              <a:buNone/>
              <a:tabLst>
                <a:tab algn="l" pos="0"/>
              </a:tabLst>
            </a:pPr>
            <a:r>
              <a:rPr b="0" lang="fr" sz="5200" spc="-1" strike="noStrike">
                <a:solidFill>
                  <a:srgbClr val="000000"/>
                </a:solidFill>
                <a:latin typeface="Arial"/>
                <a:ea typeface="Arial"/>
              </a:rPr>
              <a:t>Data collection from environment</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69" name="Google Shape;482;p82" descr=""/>
          <p:cNvPicPr/>
          <p:nvPr/>
        </p:nvPicPr>
        <p:blipFill>
          <a:blip r:embed="rId1"/>
          <a:stretch/>
        </p:blipFill>
        <p:spPr>
          <a:xfrm>
            <a:off x="311760" y="114588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71" name="Google Shape;488;p83" descr=""/>
          <p:cNvPicPr/>
          <p:nvPr/>
        </p:nvPicPr>
        <p:blipFill>
          <a:blip r:embed="rId1"/>
          <a:stretch/>
        </p:blipFill>
        <p:spPr>
          <a:xfrm>
            <a:off x="311760" y="11214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pic>
        <p:nvPicPr>
          <p:cNvPr id="273" name="Google Shape;494;p84" descr=""/>
          <p:cNvPicPr/>
          <p:nvPr/>
        </p:nvPicPr>
        <p:blipFill>
          <a:blip r:embed="rId1"/>
          <a:stretch/>
        </p:blipFill>
        <p:spPr>
          <a:xfrm>
            <a:off x="311760" y="10728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75" name="Google Shape;500;p85"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77" name="Google Shape;506;p86" descr=""/>
          <p:cNvPicPr/>
          <p:nvPr/>
        </p:nvPicPr>
        <p:blipFill>
          <a:blip r:embed="rId1"/>
          <a:stretch/>
        </p:blipFill>
        <p:spPr>
          <a:xfrm>
            <a:off x="2152800" y="2033640"/>
            <a:ext cx="4838400" cy="10760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79" name="Google Shape;512;p87" descr=""/>
          <p:cNvPicPr/>
          <p:nvPr/>
        </p:nvPicPr>
        <p:blipFill>
          <a:blip r:embed="rId1"/>
          <a:stretch/>
        </p:blipFill>
        <p:spPr>
          <a:xfrm>
            <a:off x="384120" y="1170000"/>
            <a:ext cx="8447760" cy="382068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81" name="Google Shape;518;p88" descr=""/>
          <p:cNvPicPr/>
          <p:nvPr/>
        </p:nvPicPr>
        <p:blipFill>
          <a:blip r:embed="rId1"/>
          <a:stretch/>
        </p:blipFill>
        <p:spPr>
          <a:xfrm>
            <a:off x="311760" y="115812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83" name="Google Shape;524;p89" descr=""/>
          <p:cNvPicPr/>
          <p:nvPr/>
        </p:nvPicPr>
        <p:blipFill>
          <a:blip r:embed="rId1"/>
          <a:stretch/>
        </p:blipFill>
        <p:spPr>
          <a:xfrm>
            <a:off x="311760" y="1243800"/>
            <a:ext cx="8520120" cy="374688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85" name="Google Shape;530;p90" descr=""/>
          <p:cNvPicPr/>
          <p:nvPr/>
        </p:nvPicPr>
        <p:blipFill>
          <a:blip r:embed="rId1"/>
          <a:stretch/>
        </p:blipFill>
        <p:spPr>
          <a:xfrm>
            <a:off x="311760" y="1170000"/>
            <a:ext cx="8520120" cy="364572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87" name="Google Shape;536;p91" descr=""/>
          <p:cNvPicPr/>
          <p:nvPr/>
        </p:nvPicPr>
        <p:blipFill>
          <a:blip r:embed="rId1"/>
          <a:stretch/>
        </p:blipFill>
        <p:spPr>
          <a:xfrm>
            <a:off x="152280" y="1170000"/>
            <a:ext cx="8838720" cy="2400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655080" y="835560"/>
            <a:ext cx="183384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Sensors:</a:t>
            </a:r>
            <a:endParaRPr b="0" lang="en-US" sz="2800" spc="-1" strike="noStrike">
              <a:solidFill>
                <a:srgbClr val="000000"/>
              </a:solidFill>
              <a:latin typeface="Arial"/>
            </a:endParaRPr>
          </a:p>
        </p:txBody>
      </p:sp>
      <p:sp>
        <p:nvSpPr>
          <p:cNvPr id="135" name="PlaceHolder 2"/>
          <p:cNvSpPr>
            <a:spLocks noGrp="1"/>
          </p:cNvSpPr>
          <p:nvPr>
            <p:ph/>
          </p:nvPr>
        </p:nvSpPr>
        <p:spPr>
          <a:xfrm>
            <a:off x="367560" y="2098440"/>
            <a:ext cx="8520120" cy="1144440"/>
          </a:xfrm>
          <a:prstGeom prst="rect">
            <a:avLst/>
          </a:prstGeom>
          <a:noFill/>
          <a:ln w="0">
            <a:noFill/>
          </a:ln>
        </p:spPr>
        <p:txBody>
          <a:bodyPr tIns="91440" bIns="91440" anchor="t">
            <a:normAutofit/>
          </a:bodyPr>
          <a:p>
            <a:pPr>
              <a:lnSpc>
                <a:spcPct val="115000"/>
              </a:lnSpc>
              <a:spcAft>
                <a:spcPts val="1199"/>
              </a:spcAft>
              <a:buNone/>
              <a:tabLst>
                <a:tab algn="l" pos="0"/>
              </a:tabLst>
            </a:pPr>
            <a:r>
              <a:rPr b="0" lang="fr" sz="1800" spc="-1" strike="noStrike">
                <a:solidFill>
                  <a:srgbClr val="595959"/>
                </a:solidFill>
                <a:latin typeface="Arial"/>
                <a:ea typeface="Arial"/>
              </a:rPr>
              <a:t>Sensors are the intermediate part between our system and the environment, their main function is to translate a natural phenomenon into signal that our arduino can understand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89" name="Google Shape;542;p92" descr=""/>
          <p:cNvPicPr/>
          <p:nvPr/>
        </p:nvPicPr>
        <p:blipFill>
          <a:blip r:embed="rId1"/>
          <a:stretch/>
        </p:blipFill>
        <p:spPr>
          <a:xfrm>
            <a:off x="311760" y="1219680"/>
            <a:ext cx="8520120" cy="344520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91" name="Google Shape;548;p93" descr=""/>
          <p:cNvPicPr/>
          <p:nvPr/>
        </p:nvPicPr>
        <p:blipFill>
          <a:blip r:embed="rId1"/>
          <a:stretch/>
        </p:blipFill>
        <p:spPr>
          <a:xfrm>
            <a:off x="152280" y="1170000"/>
            <a:ext cx="8838720" cy="300852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93" name="Google Shape;554;p94" descr=""/>
          <p:cNvPicPr/>
          <p:nvPr/>
        </p:nvPicPr>
        <p:blipFill>
          <a:blip r:embed="rId1"/>
          <a:stretch/>
        </p:blipFill>
        <p:spPr>
          <a:xfrm>
            <a:off x="152280" y="1170000"/>
            <a:ext cx="8570880" cy="382068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95" name="Google Shape;560;p95"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97" name="Google Shape;566;p96"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299" name="Google Shape;572;p97"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connect the arduino to ifttt server</a:t>
            </a:r>
            <a:endParaRPr b="0" lang="en-US" sz="3600" spc="-1" strike="noStrike">
              <a:solidFill>
                <a:srgbClr val="000000"/>
              </a:solidFill>
              <a:latin typeface="Arial"/>
            </a:endParaRPr>
          </a:p>
        </p:txBody>
      </p:sp>
      <p:pic>
        <p:nvPicPr>
          <p:cNvPr id="301" name="Google Shape;578;p98" descr=""/>
          <p:cNvPicPr/>
          <p:nvPr/>
        </p:nvPicPr>
        <p:blipFill>
          <a:blip r:embed="rId1"/>
          <a:stretch/>
        </p:blipFill>
        <p:spPr>
          <a:xfrm>
            <a:off x="1310040" y="1145880"/>
            <a:ext cx="6523560" cy="382068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sp>
        <p:nvSpPr>
          <p:cNvPr id="304"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buNone/>
              <a:tabLst>
                <a:tab algn="l" pos="0"/>
              </a:tabLst>
            </a:pPr>
            <a:r>
              <a:rPr b="0" lang="fr" sz="1800" spc="-1" strike="noStrike">
                <a:solidFill>
                  <a:srgbClr val="595959"/>
                </a:solidFill>
                <a:latin typeface="Arial"/>
                <a:ea typeface="Arial"/>
              </a:rPr>
              <a:t>This is the part where you can see the actual changes graphically on Arduino cloud</a:t>
            </a:r>
            <a:endParaRPr b="0" lang="en-US" sz="1800" spc="-1" strike="noStrike">
              <a:solidFill>
                <a:srgbClr val="000000"/>
              </a:solidFill>
              <a:latin typeface="Arial"/>
            </a:endParaRPr>
          </a:p>
          <a:p>
            <a:pPr>
              <a:lnSpc>
                <a:spcPct val="115000"/>
              </a:lnSpc>
              <a:spcBef>
                <a:spcPts val="1199"/>
              </a:spcBef>
              <a:buNone/>
              <a:tabLst>
                <a:tab algn="l" pos="0"/>
              </a:tabLst>
            </a:pPr>
            <a:endParaRPr b="0" lang="en-US" sz="1800" spc="-1" strike="noStrike">
              <a:solidFill>
                <a:srgbClr val="000000"/>
              </a:solidFill>
              <a:latin typeface="Arial"/>
            </a:endParaRPr>
          </a:p>
          <a:p>
            <a:pPr>
              <a:lnSpc>
                <a:spcPct val="115000"/>
              </a:lnSpc>
              <a:spcBef>
                <a:spcPts val="1199"/>
              </a:spcBef>
              <a:spcAft>
                <a:spcPts val="1199"/>
              </a:spcAft>
              <a:buNone/>
              <a:tabLst>
                <a:tab algn="l" pos="0"/>
              </a:tabLst>
            </a:pPr>
            <a:r>
              <a:rPr b="0" lang="fr" sz="1800" spc="-1" strike="noStrike">
                <a:solidFill>
                  <a:srgbClr val="595959"/>
                </a:solidFill>
                <a:latin typeface="Arial"/>
                <a:ea typeface="Arial"/>
              </a:rPr>
              <a:t>you can download the mobile version of Arduino cloud and log in from your account so that you can visualize those changes in from your phone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06" name="Google Shape;595;p101" descr=""/>
          <p:cNvPicPr/>
          <p:nvPr/>
        </p:nvPicPr>
        <p:blipFill>
          <a:blip r:embed="rId1"/>
          <a:stretch/>
        </p:blipFill>
        <p:spPr>
          <a:xfrm>
            <a:off x="311760" y="1170000"/>
            <a:ext cx="8520120" cy="3597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fr" sz="2800" spc="-1" strike="noStrike">
                <a:solidFill>
                  <a:srgbClr val="000000"/>
                </a:solidFill>
                <a:latin typeface="Arial"/>
                <a:ea typeface="Arial"/>
              </a:rPr>
              <a:t>Sensors</a:t>
            </a:r>
            <a:endParaRPr b="0" lang="en-US" sz="2800" spc="-1" strike="noStrike">
              <a:solidFill>
                <a:srgbClr val="000000"/>
              </a:solidFill>
              <a:latin typeface="Arial"/>
            </a:endParaRPr>
          </a:p>
        </p:txBody>
      </p:sp>
      <p:sp>
        <p:nvSpPr>
          <p:cNvPr id="137"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595959"/>
              </a:buClr>
              <a:buFont typeface="Arial"/>
              <a:buChar char="●"/>
            </a:pPr>
            <a:r>
              <a:rPr b="0" lang="fr" sz="1800" spc="-1" strike="noStrike">
                <a:solidFill>
                  <a:srgbClr val="595959"/>
                </a:solidFill>
                <a:latin typeface="Arial"/>
                <a:ea typeface="Arial"/>
              </a:rPr>
              <a:t>Temperature and humidity sensor : in order to detect the temperature and humidity from the environment , in this lab we will be using DHT11 </a:t>
            </a:r>
            <a:endParaRPr b="0" lang="en-US" sz="1800" spc="-1" strike="noStrike">
              <a:solidFill>
                <a:srgbClr val="000000"/>
              </a:solidFill>
              <a:latin typeface="Arial"/>
            </a:endParaRPr>
          </a:p>
        </p:txBody>
      </p:sp>
      <p:pic>
        <p:nvPicPr>
          <p:cNvPr id="138" name="Google Shape;107;p21" descr=""/>
          <p:cNvPicPr/>
          <p:nvPr/>
        </p:nvPicPr>
        <p:blipFill>
          <a:blip r:embed="rId1"/>
          <a:stretch/>
        </p:blipFill>
        <p:spPr>
          <a:xfrm>
            <a:off x="1263960" y="1840320"/>
            <a:ext cx="2209320" cy="2209320"/>
          </a:xfrm>
          <a:prstGeom prst="rect">
            <a:avLst/>
          </a:prstGeom>
          <a:ln w="0">
            <a:noFill/>
          </a:ln>
        </p:spPr>
      </p:pic>
      <p:pic>
        <p:nvPicPr>
          <p:cNvPr id="139" name="Google Shape;108;p21" descr=""/>
          <p:cNvPicPr/>
          <p:nvPr/>
        </p:nvPicPr>
        <p:blipFill>
          <a:blip r:embed="rId2"/>
          <a:stretch/>
        </p:blipFill>
        <p:spPr>
          <a:xfrm>
            <a:off x="5388480" y="1840320"/>
            <a:ext cx="2209320" cy="2209320"/>
          </a:xfrm>
          <a:prstGeom prst="rect">
            <a:avLst/>
          </a:prstGeom>
          <a:ln w="0">
            <a:noFill/>
          </a:ln>
        </p:spPr>
      </p:pic>
      <p:sp>
        <p:nvSpPr>
          <p:cNvPr id="140" name="Google Shape;109;p21"/>
          <p:cNvSpPr/>
          <p:nvPr/>
        </p:nvSpPr>
        <p:spPr>
          <a:xfrm>
            <a:off x="1967040" y="4050000"/>
            <a:ext cx="8031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fr" sz="1400" spc="-1" strike="noStrike">
                <a:solidFill>
                  <a:srgbClr val="000000"/>
                </a:solidFill>
                <a:latin typeface="Arial"/>
                <a:ea typeface="Arial"/>
              </a:rPr>
              <a:t>DHT11</a:t>
            </a:r>
            <a:endParaRPr b="0" lang="en-US" sz="1400" spc="-1" strike="noStrike">
              <a:latin typeface="Arial"/>
            </a:endParaRPr>
          </a:p>
        </p:txBody>
      </p:sp>
      <p:sp>
        <p:nvSpPr>
          <p:cNvPr id="141" name="Google Shape;110;p21"/>
          <p:cNvSpPr/>
          <p:nvPr/>
        </p:nvSpPr>
        <p:spPr>
          <a:xfrm>
            <a:off x="6091560" y="4050000"/>
            <a:ext cx="80316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fr" sz="1400" spc="-1" strike="noStrike">
                <a:solidFill>
                  <a:srgbClr val="000000"/>
                </a:solidFill>
                <a:latin typeface="Arial"/>
                <a:ea typeface="Arial"/>
              </a:rPr>
              <a:t>DHT22</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08" name="Google Shape;601;p102" descr=""/>
          <p:cNvPicPr/>
          <p:nvPr/>
        </p:nvPicPr>
        <p:blipFill>
          <a:blip r:embed="rId1"/>
          <a:stretch/>
        </p:blipFill>
        <p:spPr>
          <a:xfrm>
            <a:off x="311760" y="1170000"/>
            <a:ext cx="8520120" cy="347076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10" name="Google Shape;607;p103"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12" name="Google Shape;613;p104" descr=""/>
          <p:cNvPicPr/>
          <p:nvPr/>
        </p:nvPicPr>
        <p:blipFill>
          <a:blip r:embed="rId1"/>
          <a:stretch/>
        </p:blipFill>
        <p:spPr>
          <a:xfrm>
            <a:off x="311760" y="1170000"/>
            <a:ext cx="8520120" cy="330984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14" name="Google Shape;619;p105" descr=""/>
          <p:cNvPicPr/>
          <p:nvPr/>
        </p:nvPicPr>
        <p:blipFill>
          <a:blip r:embed="rId1"/>
          <a:stretch/>
        </p:blipFill>
        <p:spPr>
          <a:xfrm>
            <a:off x="311760" y="114768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p:txBody>
      </p:sp>
      <p:pic>
        <p:nvPicPr>
          <p:cNvPr id="316" name="Google Shape;625;p106"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18" name="Google Shape;631;p107" descr=""/>
          <p:cNvPicPr/>
          <p:nvPr/>
        </p:nvPicPr>
        <p:blipFill>
          <a:blip r:embed="rId1"/>
          <a:stretch/>
        </p:blipFill>
        <p:spPr>
          <a:xfrm>
            <a:off x="311760" y="119232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20" name="Google Shape;637;p108" descr=""/>
          <p:cNvPicPr/>
          <p:nvPr/>
        </p:nvPicPr>
        <p:blipFill>
          <a:blip r:embed="rId1"/>
          <a:stretch/>
        </p:blipFill>
        <p:spPr>
          <a:xfrm>
            <a:off x="311760" y="117000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22" name="Google Shape;643;p109" descr=""/>
          <p:cNvPicPr/>
          <p:nvPr/>
        </p:nvPicPr>
        <p:blipFill>
          <a:blip r:embed="rId1"/>
          <a:stretch/>
        </p:blipFill>
        <p:spPr>
          <a:xfrm>
            <a:off x="311760" y="1181160"/>
            <a:ext cx="8520120" cy="382068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71000"/>
          </a:bodyPr>
          <a:p>
            <a:pPr>
              <a:lnSpc>
                <a:spcPct val="100000"/>
              </a:lnSpc>
              <a:buNone/>
              <a:tabLst>
                <a:tab algn="l" pos="0"/>
              </a:tabLst>
            </a:pPr>
            <a:r>
              <a:rPr b="0" lang="fr" sz="3600" spc="-1" strike="noStrike">
                <a:solidFill>
                  <a:srgbClr val="000000"/>
                </a:solidFill>
                <a:latin typeface="Arial"/>
                <a:ea typeface="Arial"/>
              </a:rPr>
              <a:t>visualizing results in realtime </a:t>
            </a:r>
            <a:endParaRPr b="0" lang="en-US" sz="3600" spc="-1" strike="noStrike">
              <a:solidFill>
                <a:srgbClr val="000000"/>
              </a:solidFill>
              <a:latin typeface="Arial"/>
            </a:endParaRPr>
          </a:p>
        </p:txBody>
      </p:sp>
      <p:pic>
        <p:nvPicPr>
          <p:cNvPr id="324" name="Google Shape;649;p110" descr=""/>
          <p:cNvPicPr/>
          <p:nvPr/>
        </p:nvPicPr>
        <p:blipFill>
          <a:blip r:embed="rId1"/>
          <a:stretch/>
        </p:blipFill>
        <p:spPr>
          <a:xfrm>
            <a:off x="152280" y="1170000"/>
            <a:ext cx="8838720" cy="253116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fr" sz="3600" spc="-1" strike="noStrike">
                <a:solidFill>
                  <a:srgbClr val="000000"/>
                </a:solidFill>
                <a:latin typeface="Arial"/>
                <a:ea typeface="Arial"/>
              </a:rPr>
              <a:t>Putting the code in the sketch</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2023-05-12T13:12:56Z</dcterms:modified>
  <cp:revision>2</cp:revision>
  <dc:subject/>
  <dc:title/>
</cp:coreProperties>
</file>